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3" r:id="rId2"/>
    <p:sldId id="297" r:id="rId3"/>
    <p:sldId id="331" r:id="rId4"/>
    <p:sldId id="373" r:id="rId5"/>
    <p:sldId id="375" r:id="rId6"/>
    <p:sldId id="376" r:id="rId7"/>
    <p:sldId id="332" r:id="rId8"/>
    <p:sldId id="377" r:id="rId9"/>
    <p:sldId id="378" r:id="rId10"/>
    <p:sldId id="333" r:id="rId11"/>
    <p:sldId id="379" r:id="rId12"/>
    <p:sldId id="381" r:id="rId13"/>
    <p:sldId id="380" r:id="rId14"/>
    <p:sldId id="334" r:id="rId15"/>
    <p:sldId id="382" r:id="rId16"/>
    <p:sldId id="383" r:id="rId17"/>
    <p:sldId id="355" r:id="rId18"/>
    <p:sldId id="351" r:id="rId1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hin TS" initials="J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CCFF"/>
    <a:srgbClr val="9999FF"/>
    <a:srgbClr val="330066"/>
    <a:srgbClr val="CCC1DA"/>
    <a:srgbClr val="FFCC99"/>
    <a:srgbClr val="FCD5B5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/>
    <p:restoredTop sz="67261" autoAdjust="0"/>
  </p:normalViewPr>
  <p:slideViewPr>
    <p:cSldViewPr>
      <p:cViewPr varScale="1">
        <p:scale>
          <a:sx n="90" d="100"/>
          <a:sy n="90" d="100"/>
        </p:scale>
        <p:origin x="1936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4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571D4-CB80-CE44-AD00-7017723CF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193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Based on feedback from</a:t>
            </a:r>
            <a:r>
              <a:rPr lang="en-US" baseline="0" dirty="0"/>
              <a:t> stakeholders, there is immense interest in and support of this vision for Needham’s children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7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C7527-AFD0-458A-92BA-7D083143B8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6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3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7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3866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>
                <a:latin typeface="+mn-lt"/>
                <a:cs typeface="Calibri"/>
              </a:rPr>
              <a:t>Having 5 years for Portrait implementation allows us to pace the work in a way that increases the likelihood of our success. As we further develop the Action steps, we will take </a:t>
            </a:r>
            <a:r>
              <a:rPr lang="en-US" sz="1200" b="0" baseline="0" dirty="0">
                <a:solidFill>
                  <a:schemeClr val="tx1"/>
                </a:solidFill>
                <a:latin typeface="+mn-lt"/>
                <a:ea typeface="Calibri" charset="0"/>
                <a:cs typeface="Calibri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+mn-lt"/>
                <a:ea typeface="Calibri" charset="0"/>
                <a:cs typeface="Calibri"/>
              </a:rPr>
              <a:t>ime to </a:t>
            </a:r>
            <a:r>
              <a:rPr lang="en-US" sz="1200" b="0" cap="all" baseline="0" dirty="0">
                <a:solidFill>
                  <a:schemeClr val="tx1"/>
                </a:solidFill>
                <a:latin typeface="+mn-lt"/>
                <a:ea typeface="Calibri" charset="0"/>
                <a:cs typeface="Calibri"/>
              </a:rPr>
              <a:t>Explore, Prepare, Integrate, Scale, and Optimize the 5-year Plan</a:t>
            </a:r>
            <a:r>
              <a:rPr lang="en-US" sz="1200" b="0" dirty="0">
                <a:solidFill>
                  <a:schemeClr val="tx1"/>
                </a:solidFill>
                <a:latin typeface="+mn-lt"/>
                <a:ea typeface="Calibri" charset="0"/>
                <a:cs typeface="Calibri"/>
              </a:rPr>
              <a:t>.</a:t>
            </a:r>
            <a:r>
              <a:rPr lang="en-US" sz="1200" b="0" baseline="0" dirty="0">
                <a:solidFill>
                  <a:schemeClr val="tx1"/>
                </a:solidFill>
                <a:latin typeface="+mn-lt"/>
                <a:ea typeface="Calibri" charset="0"/>
                <a:cs typeface="Calibri"/>
              </a:rPr>
              <a:t> </a:t>
            </a:r>
            <a:r>
              <a:rPr lang="en-US" sz="1200" b="0" baseline="0" dirty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T</a:t>
            </a:r>
            <a:r>
              <a:rPr lang="en-US" sz="1200" b="0" baseline="0" dirty="0">
                <a:latin typeface="+mn-lt"/>
                <a:cs typeface="Calibri"/>
              </a:rPr>
              <a:t>he Portrait vision for all our students is aspirational and will guide us. </a:t>
            </a:r>
          </a:p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>
              <a:latin typeface="+mn-lt"/>
              <a:cs typeface="Calibri"/>
            </a:endParaRPr>
          </a:p>
          <a:p>
            <a:r>
              <a:rPr lang="en-US" sz="1200" b="0" baseline="0" dirty="0">
                <a:latin typeface="+mn-lt"/>
                <a:cs typeface="Calibri"/>
              </a:rPr>
              <a:t>We have made progress in FY20 by focusing on the existing </a:t>
            </a:r>
            <a:r>
              <a:rPr lang="en-US" sz="1200" b="0" u="none" baseline="0" dirty="0">
                <a:latin typeface="+mn-lt"/>
                <a:cs typeface="Calibri"/>
              </a:rPr>
              <a:t>bright spots </a:t>
            </a:r>
            <a:r>
              <a:rPr lang="en-US" sz="1200" b="0" baseline="0" dirty="0">
                <a:latin typeface="+mn-lt"/>
                <a:cs typeface="Calibri"/>
              </a:rPr>
              <a:t>(those areas in Needham Public Schools that already are aligned with the Portrait competencies and our vision) and taking the necessary steps </a:t>
            </a:r>
            <a:r>
              <a:rPr lang="en-US" sz="1200" b="0" u="none" baseline="0" dirty="0">
                <a:latin typeface="+mn-lt"/>
                <a:cs typeface="Calibri"/>
              </a:rPr>
              <a:t>to </a:t>
            </a:r>
            <a:r>
              <a:rPr lang="en-US" sz="1200" b="0" u="none" cap="all" baseline="0" dirty="0">
                <a:latin typeface="+mn-lt"/>
                <a:cs typeface="Calibri"/>
              </a:rPr>
              <a:t>explore and prepare </a:t>
            </a:r>
            <a:r>
              <a:rPr lang="en-US" sz="1200" b="0" u="none" baseline="0" dirty="0">
                <a:latin typeface="+mn-lt"/>
                <a:cs typeface="Calibri"/>
              </a:rPr>
              <a:t>for the significant work ahead. </a:t>
            </a:r>
          </a:p>
          <a:p>
            <a:endParaRPr lang="en-US" sz="1200" b="1" baseline="0" dirty="0">
              <a:latin typeface="+mn-lt"/>
              <a:cs typeface="Calibri"/>
            </a:endParaRPr>
          </a:p>
          <a:p>
            <a:endParaRPr lang="en-US" sz="1600" baseline="0" dirty="0">
              <a:latin typeface="+mn-lt"/>
              <a:cs typeface="Calibri"/>
            </a:endParaRPr>
          </a:p>
          <a:p>
            <a:endParaRPr lang="en-US" sz="1600" baseline="0" dirty="0">
              <a:latin typeface="+mn-lt"/>
              <a:cs typeface="Calibri"/>
            </a:endParaRPr>
          </a:p>
          <a:p>
            <a:endParaRPr lang="en-US" sz="1600" baseline="0" dirty="0">
              <a:latin typeface="+mn-lt"/>
              <a:cs typeface="Calibri"/>
            </a:endParaRPr>
          </a:p>
          <a:p>
            <a:endParaRPr lang="en-US" sz="1600" baseline="0" dirty="0">
              <a:latin typeface="+mn-lt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C7527-AFD0-458A-92BA-7D083143B8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23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1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C7527-AFD0-458A-92BA-7D083143B8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77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8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27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C7527-AFD0-458A-92BA-7D083143B8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3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4775556" y="2067600"/>
            <a:ext cx="7413269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68" tIns="121868" rIns="121868" bIns="1218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99"/>
          </a:p>
        </p:txBody>
      </p:sp>
      <p:sp>
        <p:nvSpPr>
          <p:cNvPr id="51" name="Google Shape;51;p4"/>
          <p:cNvSpPr/>
          <p:nvPr/>
        </p:nvSpPr>
        <p:spPr>
          <a:xfrm>
            <a:off x="41" y="3766000"/>
            <a:ext cx="9824641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868" tIns="121868" rIns="121868" bIns="1218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99"/>
          </a:p>
        </p:txBody>
      </p:sp>
      <p:sp>
        <p:nvSpPr>
          <p:cNvPr id="52" name="Google Shape;52;p4"/>
          <p:cNvSpPr/>
          <p:nvPr/>
        </p:nvSpPr>
        <p:spPr>
          <a:xfrm>
            <a:off x="270896" y="275000"/>
            <a:ext cx="11646966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868" tIns="121868" rIns="121868" bIns="1218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99"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1916" y="1127467"/>
            <a:ext cx="10004994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999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1916" y="2654300"/>
            <a:ext cx="10004994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48" lvl="0" indent="-414763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8895" lvl="1" indent="-397834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343" lvl="2" indent="-397834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7790" lvl="3" indent="-397834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238" lvl="4" indent="-397834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6686" lvl="5" indent="-397834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6133" lvl="6" indent="-397834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5581" lvl="7" indent="-397834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5028" lvl="8" indent="-397834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184732" y="6058224"/>
            <a:ext cx="731409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622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3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0" y="404664"/>
            <a:ext cx="12188825" cy="851302"/>
          </a:xfrm>
          <a:prstGeom prst="rect">
            <a:avLst/>
          </a:prstGeom>
        </p:spPr>
        <p:txBody>
          <a:bodyPr spcFirstLastPara="1" vert="horz" wrap="square" lIns="121868" tIns="121868" rIns="121868" bIns="121868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799" b="1" dirty="0">
                <a:solidFill>
                  <a:schemeClr val="bg1"/>
                </a:solidFill>
              </a:rPr>
              <a:t>P</a:t>
            </a:r>
            <a:r>
              <a:rPr lang="en" sz="4266" b="1" dirty="0">
                <a:solidFill>
                  <a:schemeClr val="bg1"/>
                </a:solidFill>
              </a:rPr>
              <a:t>ORTRAIT OF A</a:t>
            </a:r>
            <a:r>
              <a:rPr lang="en" sz="3999" b="1" dirty="0">
                <a:solidFill>
                  <a:schemeClr val="bg1"/>
                </a:solidFill>
              </a:rPr>
              <a:t> </a:t>
            </a:r>
            <a:r>
              <a:rPr lang="en" sz="4799" b="1" dirty="0">
                <a:solidFill>
                  <a:schemeClr val="bg1"/>
                </a:solidFill>
              </a:rPr>
              <a:t>N</a:t>
            </a:r>
            <a:r>
              <a:rPr lang="en" sz="4266" b="1" dirty="0">
                <a:solidFill>
                  <a:schemeClr val="bg1"/>
                </a:solidFill>
              </a:rPr>
              <a:t>EEDHAM</a:t>
            </a:r>
            <a:r>
              <a:rPr lang="en" sz="3999" b="1" dirty="0">
                <a:solidFill>
                  <a:schemeClr val="bg1"/>
                </a:solidFill>
              </a:rPr>
              <a:t> </a:t>
            </a:r>
            <a:r>
              <a:rPr lang="en" sz="4799" b="1" dirty="0">
                <a:solidFill>
                  <a:schemeClr val="bg1"/>
                </a:solidFill>
              </a:rPr>
              <a:t>G</a:t>
            </a:r>
            <a:r>
              <a:rPr lang="en" sz="4266" b="1" dirty="0">
                <a:solidFill>
                  <a:schemeClr val="bg1"/>
                </a:solidFill>
              </a:rPr>
              <a:t>RADUATE</a:t>
            </a:r>
            <a:endParaRPr sz="4266" b="1" dirty="0">
              <a:solidFill>
                <a:schemeClr val="bg1"/>
              </a:solidFill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" y="4820613"/>
            <a:ext cx="12188824" cy="696619"/>
          </a:xfrm>
          <a:prstGeom prst="rect">
            <a:avLst/>
          </a:prstGeom>
        </p:spPr>
        <p:txBody>
          <a:bodyPr spcFirstLastPara="1" vert="horz" wrap="square" lIns="121868" tIns="121868" rIns="121868" bIns="121868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School Committee Update</a:t>
            </a:r>
            <a:endParaRPr sz="48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" sz="3199" b="1" i="1" dirty="0">
                <a:solidFill>
                  <a:schemeClr val="tx2">
                    <a:lumMod val="75000"/>
                  </a:schemeClr>
                </a:solidFill>
              </a:rPr>
              <a:t>Reporting Progress </a:t>
            </a:r>
            <a:r>
              <a:rPr lang="en-US" sz="3199" b="1" i="1" dirty="0">
                <a:solidFill>
                  <a:schemeClr val="tx2">
                    <a:lumMod val="75000"/>
                  </a:schemeClr>
                </a:solidFill>
              </a:rPr>
              <a:t>on FY20 District Action Plan </a:t>
            </a:r>
            <a:r>
              <a:rPr lang="mr-IN" sz="3199" b="1" i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en" sz="3199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99" b="1" i="1" dirty="0">
                <a:solidFill>
                  <a:schemeClr val="tx2">
                    <a:lumMod val="75000"/>
                  </a:schemeClr>
                </a:solidFill>
              </a:rPr>
              <a:t>March 24</a:t>
            </a:r>
            <a:r>
              <a:rPr lang="en" sz="3199" b="1" i="1" dirty="0">
                <a:solidFill>
                  <a:schemeClr val="tx2">
                    <a:lumMod val="75000"/>
                  </a:schemeClr>
                </a:solidFill>
              </a:rPr>
              <a:t>, 2020</a:t>
            </a:r>
            <a:endParaRPr sz="3199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1252" y="1413872"/>
            <a:ext cx="4846320" cy="3383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520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7"/>
          <p:cNvSpPr>
            <a:spLocks/>
          </p:cNvSpPr>
          <p:nvPr/>
        </p:nvSpPr>
        <p:spPr bwMode="auto">
          <a:xfrm>
            <a:off x="-1" y="365253"/>
            <a:ext cx="3992998" cy="2271806"/>
          </a:xfrm>
          <a:custGeom>
            <a:avLst/>
            <a:gdLst>
              <a:gd name="T0" fmla="*/ 1430 w 1430"/>
              <a:gd name="T1" fmla="*/ 0 h 660"/>
              <a:gd name="T2" fmla="*/ 1267 w 1430"/>
              <a:gd name="T3" fmla="*/ 334 h 660"/>
              <a:gd name="T4" fmla="*/ 1253 w 1430"/>
              <a:gd name="T5" fmla="*/ 358 h 660"/>
              <a:gd name="T6" fmla="*/ 1247 w 1430"/>
              <a:gd name="T7" fmla="*/ 367 h 660"/>
              <a:gd name="T8" fmla="*/ 1174 w 1430"/>
              <a:gd name="T9" fmla="*/ 422 h 660"/>
              <a:gd name="T10" fmla="*/ 1140 w 1430"/>
              <a:gd name="T11" fmla="*/ 427 h 660"/>
              <a:gd name="T12" fmla="*/ 1121 w 1430"/>
              <a:gd name="T13" fmla="*/ 427 h 660"/>
              <a:gd name="T14" fmla="*/ 141 w 1430"/>
              <a:gd name="T15" fmla="*/ 427 h 660"/>
              <a:gd name="T16" fmla="*/ 59 w 1430"/>
              <a:gd name="T17" fmla="*/ 470 h 660"/>
              <a:gd name="T18" fmla="*/ 24 w 1430"/>
              <a:gd name="T19" fmla="*/ 527 h 660"/>
              <a:gd name="T20" fmla="*/ 0 w 1430"/>
              <a:gd name="T21" fmla="*/ 660 h 660"/>
              <a:gd name="T22" fmla="*/ 0 w 1430"/>
              <a:gd name="T23" fmla="*/ 0 h 660"/>
              <a:gd name="T24" fmla="*/ 1430 w 1430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30" h="660">
                <a:moveTo>
                  <a:pt x="1430" y="0"/>
                </a:moveTo>
                <a:cubicBezTo>
                  <a:pt x="1267" y="334"/>
                  <a:pt x="1267" y="334"/>
                  <a:pt x="1267" y="334"/>
                </a:cubicBezTo>
                <a:cubicBezTo>
                  <a:pt x="1262" y="343"/>
                  <a:pt x="1258" y="351"/>
                  <a:pt x="1253" y="358"/>
                </a:cubicBezTo>
                <a:cubicBezTo>
                  <a:pt x="1251" y="361"/>
                  <a:pt x="1249" y="364"/>
                  <a:pt x="1247" y="367"/>
                </a:cubicBezTo>
                <a:cubicBezTo>
                  <a:pt x="1227" y="394"/>
                  <a:pt x="1202" y="413"/>
                  <a:pt x="1174" y="422"/>
                </a:cubicBezTo>
                <a:cubicBezTo>
                  <a:pt x="1163" y="426"/>
                  <a:pt x="1151" y="427"/>
                  <a:pt x="1140" y="427"/>
                </a:cubicBezTo>
                <a:cubicBezTo>
                  <a:pt x="1140" y="427"/>
                  <a:pt x="1133" y="427"/>
                  <a:pt x="1121" y="427"/>
                </a:cubicBezTo>
                <a:cubicBezTo>
                  <a:pt x="141" y="427"/>
                  <a:pt x="141" y="427"/>
                  <a:pt x="141" y="427"/>
                </a:cubicBezTo>
                <a:cubicBezTo>
                  <a:pt x="114" y="427"/>
                  <a:pt x="84" y="441"/>
                  <a:pt x="59" y="470"/>
                </a:cubicBezTo>
                <a:cubicBezTo>
                  <a:pt x="46" y="485"/>
                  <a:pt x="33" y="504"/>
                  <a:pt x="24" y="527"/>
                </a:cubicBezTo>
                <a:cubicBezTo>
                  <a:pt x="9" y="562"/>
                  <a:pt x="0" y="606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3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49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9" name="Freeform 18"/>
          <p:cNvSpPr>
            <a:spLocks/>
          </p:cNvSpPr>
          <p:nvPr/>
        </p:nvSpPr>
        <p:spPr bwMode="auto">
          <a:xfrm>
            <a:off x="0" y="166379"/>
            <a:ext cx="4624369" cy="2271806"/>
          </a:xfrm>
          <a:custGeom>
            <a:avLst/>
            <a:gdLst>
              <a:gd name="T0" fmla="*/ 1471 w 1471"/>
              <a:gd name="T1" fmla="*/ 0 h 660"/>
              <a:gd name="T2" fmla="*/ 1303 w 1471"/>
              <a:gd name="T3" fmla="*/ 335 h 660"/>
              <a:gd name="T4" fmla="*/ 1289 w 1471"/>
              <a:gd name="T5" fmla="*/ 359 h 660"/>
              <a:gd name="T6" fmla="*/ 1282 w 1471"/>
              <a:gd name="T7" fmla="*/ 367 h 660"/>
              <a:gd name="T8" fmla="*/ 1208 w 1471"/>
              <a:gd name="T9" fmla="*/ 422 h 660"/>
              <a:gd name="T10" fmla="*/ 1172 w 1471"/>
              <a:gd name="T11" fmla="*/ 428 h 660"/>
              <a:gd name="T12" fmla="*/ 1153 w 1471"/>
              <a:gd name="T13" fmla="*/ 428 h 660"/>
              <a:gd name="T14" fmla="*/ 145 w 1471"/>
              <a:gd name="T15" fmla="*/ 428 h 660"/>
              <a:gd name="T16" fmla="*/ 61 w 1471"/>
              <a:gd name="T17" fmla="*/ 470 h 660"/>
              <a:gd name="T18" fmla="*/ 24 w 1471"/>
              <a:gd name="T19" fmla="*/ 528 h 660"/>
              <a:gd name="T20" fmla="*/ 0 w 1471"/>
              <a:gd name="T21" fmla="*/ 660 h 660"/>
              <a:gd name="T22" fmla="*/ 0 w 1471"/>
              <a:gd name="T23" fmla="*/ 0 h 660"/>
              <a:gd name="T24" fmla="*/ 1471 w 1471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71" h="660">
                <a:moveTo>
                  <a:pt x="1471" y="0"/>
                </a:moveTo>
                <a:cubicBezTo>
                  <a:pt x="1303" y="335"/>
                  <a:pt x="1303" y="335"/>
                  <a:pt x="1303" y="335"/>
                </a:cubicBezTo>
                <a:cubicBezTo>
                  <a:pt x="1299" y="343"/>
                  <a:pt x="1294" y="351"/>
                  <a:pt x="1289" y="359"/>
                </a:cubicBezTo>
                <a:cubicBezTo>
                  <a:pt x="1287" y="362"/>
                  <a:pt x="1285" y="365"/>
                  <a:pt x="1282" y="367"/>
                </a:cubicBezTo>
                <a:cubicBezTo>
                  <a:pt x="1262" y="395"/>
                  <a:pt x="1236" y="414"/>
                  <a:pt x="1208" y="422"/>
                </a:cubicBezTo>
                <a:cubicBezTo>
                  <a:pt x="1197" y="426"/>
                  <a:pt x="1185" y="428"/>
                  <a:pt x="1172" y="428"/>
                </a:cubicBezTo>
                <a:cubicBezTo>
                  <a:pt x="1172" y="428"/>
                  <a:pt x="1166" y="428"/>
                  <a:pt x="1153" y="428"/>
                </a:cubicBezTo>
                <a:cubicBezTo>
                  <a:pt x="145" y="428"/>
                  <a:pt x="145" y="428"/>
                  <a:pt x="145" y="428"/>
                </a:cubicBezTo>
                <a:cubicBezTo>
                  <a:pt x="117" y="428"/>
                  <a:pt x="87" y="442"/>
                  <a:pt x="61" y="470"/>
                </a:cubicBezTo>
                <a:cubicBezTo>
                  <a:pt x="47" y="485"/>
                  <a:pt x="34" y="505"/>
                  <a:pt x="24" y="528"/>
                </a:cubicBezTo>
                <a:cubicBezTo>
                  <a:pt x="9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71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5000">
                <a:srgbClr val="EBFCFF"/>
              </a:gs>
            </a:gsLst>
            <a:lin ang="0" scaled="1"/>
          </a:gradFill>
          <a:ln>
            <a:noFill/>
          </a:ln>
          <a:effectLst>
            <a:outerShdw blurRad="203200" dist="38100" dir="2700000" algn="tl" rotWithShape="0">
              <a:prstClr val="black">
                <a:alpha val="10000"/>
              </a:prstClr>
            </a:outerShdw>
          </a:effec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40" name="Freeform 19"/>
          <p:cNvSpPr>
            <a:spLocks/>
          </p:cNvSpPr>
          <p:nvPr/>
        </p:nvSpPr>
        <p:spPr bwMode="auto">
          <a:xfrm>
            <a:off x="0" y="893"/>
            <a:ext cx="5167813" cy="2271806"/>
          </a:xfrm>
          <a:custGeom>
            <a:avLst/>
            <a:gdLst>
              <a:gd name="T0" fmla="*/ 1504 w 1504"/>
              <a:gd name="T1" fmla="*/ 0 h 660"/>
              <a:gd name="T2" fmla="*/ 1333 w 1504"/>
              <a:gd name="T3" fmla="*/ 335 h 660"/>
              <a:gd name="T4" fmla="*/ 1318 w 1504"/>
              <a:gd name="T5" fmla="*/ 359 h 660"/>
              <a:gd name="T6" fmla="*/ 1312 w 1504"/>
              <a:gd name="T7" fmla="*/ 367 h 660"/>
              <a:gd name="T8" fmla="*/ 1236 w 1504"/>
              <a:gd name="T9" fmla="*/ 422 h 660"/>
              <a:gd name="T10" fmla="*/ 1199 w 1504"/>
              <a:gd name="T11" fmla="*/ 428 h 660"/>
              <a:gd name="T12" fmla="*/ 1180 w 1504"/>
              <a:gd name="T13" fmla="*/ 428 h 660"/>
              <a:gd name="T14" fmla="*/ 148 w 1504"/>
              <a:gd name="T15" fmla="*/ 428 h 660"/>
              <a:gd name="T16" fmla="*/ 62 w 1504"/>
              <a:gd name="T17" fmla="*/ 470 h 660"/>
              <a:gd name="T18" fmla="*/ 25 w 1504"/>
              <a:gd name="T19" fmla="*/ 528 h 660"/>
              <a:gd name="T20" fmla="*/ 0 w 1504"/>
              <a:gd name="T21" fmla="*/ 660 h 660"/>
              <a:gd name="T22" fmla="*/ 0 w 1504"/>
              <a:gd name="T23" fmla="*/ 0 h 660"/>
              <a:gd name="T24" fmla="*/ 1504 w 1504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4" h="660">
                <a:moveTo>
                  <a:pt x="1504" y="0"/>
                </a:moveTo>
                <a:cubicBezTo>
                  <a:pt x="1333" y="335"/>
                  <a:pt x="1333" y="335"/>
                  <a:pt x="1333" y="335"/>
                </a:cubicBezTo>
                <a:cubicBezTo>
                  <a:pt x="1328" y="343"/>
                  <a:pt x="1323" y="351"/>
                  <a:pt x="1318" y="359"/>
                </a:cubicBezTo>
                <a:cubicBezTo>
                  <a:pt x="1316" y="362"/>
                  <a:pt x="1314" y="365"/>
                  <a:pt x="1312" y="367"/>
                </a:cubicBezTo>
                <a:cubicBezTo>
                  <a:pt x="1291" y="395"/>
                  <a:pt x="1264" y="414"/>
                  <a:pt x="1236" y="422"/>
                </a:cubicBezTo>
                <a:cubicBezTo>
                  <a:pt x="1224" y="426"/>
                  <a:pt x="1212" y="428"/>
                  <a:pt x="1199" y="428"/>
                </a:cubicBezTo>
                <a:cubicBezTo>
                  <a:pt x="1199" y="428"/>
                  <a:pt x="1192" y="428"/>
                  <a:pt x="1180" y="428"/>
                </a:cubicBezTo>
                <a:cubicBezTo>
                  <a:pt x="148" y="428"/>
                  <a:pt x="148" y="428"/>
                  <a:pt x="148" y="428"/>
                </a:cubicBezTo>
                <a:cubicBezTo>
                  <a:pt x="120" y="428"/>
                  <a:pt x="89" y="442"/>
                  <a:pt x="62" y="470"/>
                </a:cubicBezTo>
                <a:cubicBezTo>
                  <a:pt x="48" y="485"/>
                  <a:pt x="35" y="505"/>
                  <a:pt x="25" y="528"/>
                </a:cubicBezTo>
                <a:cubicBezTo>
                  <a:pt x="10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504" y="0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70000"/>
                </a:schemeClr>
              </a:gs>
              <a:gs pos="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14" name="Rectangle 13"/>
          <p:cNvSpPr/>
          <p:nvPr/>
        </p:nvSpPr>
        <p:spPr>
          <a:xfrm>
            <a:off x="45740" y="-12844"/>
            <a:ext cx="5291299" cy="1569636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r>
              <a:rPr lang="en-US" sz="2000" spc="200" dirty="0">
                <a:ln w="0">
                  <a:noFill/>
                </a:ln>
                <a:solidFill>
                  <a:srgbClr val="FFC000"/>
                </a:solidFill>
                <a:latin typeface="Impact" panose="020B0806030902050204" pitchFamily="34" charset="0"/>
              </a:rPr>
              <a:t>Priority 3:</a:t>
            </a:r>
          </a:p>
          <a:p>
            <a:r>
              <a:rPr lang="en-US" sz="2800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ALL STUDENTS LEARN &amp; GROW</a:t>
            </a:r>
          </a:p>
          <a:p>
            <a:r>
              <a:rPr lang="en-US" sz="2000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WITHIN</a:t>
            </a:r>
          </a:p>
          <a:p>
            <a:r>
              <a:rPr lang="en-US" sz="2800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ADAPTABLE ENVIRONMENTS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318511"/>
              </p:ext>
            </p:extLst>
          </p:nvPr>
        </p:nvGraphicFramePr>
        <p:xfrm>
          <a:off x="5230317" y="154847"/>
          <a:ext cx="6683067" cy="262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6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Support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&amp; design classroom models and environments that foster collaboration and innovation</a:t>
                      </a:r>
                      <a:endParaRPr lang="en-US" sz="1800" b="1" cap="none" spc="0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Provide time, schedules, and spaces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that promote learning objectives</a:t>
                      </a:r>
                      <a:endParaRPr lang="en-US" sz="1800" b="1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C</a:t>
                      </a:r>
                    </a:p>
                    <a:p>
                      <a:pPr algn="ctr"/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Complement instruction w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ith </a:t>
                      </a: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accessible learning beyond classroom, within community, and in partnership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with families</a:t>
                      </a:r>
                      <a:endParaRPr lang="en-US" sz="1800" b="1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450" y="2276872"/>
            <a:ext cx="12046375" cy="438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200" dirty="0">
                <a:ln w="0">
                  <a:noFill/>
                </a:ln>
                <a:solidFill>
                  <a:schemeClr val="tx2"/>
                </a:solidFill>
                <a:latin typeface="Impact" panose="020B0806030902050204" pitchFamily="34" charset="0"/>
              </a:rPr>
              <a:t>ACTIONS</a:t>
            </a:r>
          </a:p>
          <a:p>
            <a:pPr>
              <a:spcAft>
                <a:spcPts val="6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3-1: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Plan for expansion of classroom models and environments for collaboration, innovation, cross-grade &amp; multi-age learning experiences </a:t>
            </a:r>
          </a:p>
          <a:p>
            <a:pPr>
              <a:spcAft>
                <a:spcPts val="6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3-2: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 plans for alternative scheduling</a:t>
            </a:r>
          </a:p>
          <a:p>
            <a:pPr>
              <a:spcAft>
                <a:spcPts val="6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3-3: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Plan &amp; prepare to adapt existing spaces within classrooms &amp; schools to meet students’ needs (e.g., creative seating, standing desks)</a:t>
            </a:r>
          </a:p>
          <a:p>
            <a:pPr>
              <a:spcAft>
                <a:spcPts val="6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3-4: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Evaluate learning opportunities beyond classroom for accessibility &amp; Portrait alignment</a:t>
            </a:r>
          </a:p>
          <a:p>
            <a:pPr>
              <a:spcAft>
                <a:spcPts val="6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3-5: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Partner with community members and businesses to plan for learning opportunities beyond the classroom (e.g., internships)</a:t>
            </a:r>
          </a:p>
          <a:p>
            <a:pPr>
              <a:spcAft>
                <a:spcPts val="6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3-6: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Provide Family education on Portrait and preparing all students for their future</a:t>
            </a:r>
          </a:p>
        </p:txBody>
      </p:sp>
    </p:spTree>
    <p:extLst>
      <p:ext uri="{BB962C8B-B14F-4D97-AF65-F5344CB8AC3E}">
        <p14:creationId xmlns:p14="http://schemas.microsoft.com/office/powerpoint/2010/main" val="107826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62" name="Rectangle 61"/>
          <p:cNvSpPr/>
          <p:nvPr/>
        </p:nvSpPr>
        <p:spPr>
          <a:xfrm>
            <a:off x="0" y="3140968"/>
            <a:ext cx="25660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685">
              <a:buClr>
                <a:srgbClr val="000000"/>
              </a:buClr>
              <a:buSzPts val="1300"/>
            </a:pPr>
            <a:r>
              <a:rPr lang="en" dirty="0">
                <a:ea typeface="Calibri"/>
                <a:cs typeface="Calibri"/>
                <a:sym typeface="Calibri"/>
              </a:rPr>
              <a:t>Worked with construction team &amp; school staff to open up learning spaces at SWES to other schools for teaching &amp; PD opportunities</a:t>
            </a:r>
            <a:br>
              <a:rPr lang="en" dirty="0">
                <a:ea typeface="Calibri"/>
                <a:cs typeface="Calibri"/>
                <a:sym typeface="Calibri"/>
              </a:rPr>
            </a:br>
            <a:endParaRPr lang="en" dirty="0">
              <a:ea typeface="Calibri"/>
              <a:cs typeface="Calibri"/>
              <a:sym typeface="Calibri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22004" y="3140968"/>
            <a:ext cx="2088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Calibri"/>
                <a:cs typeface="Calibri"/>
                <a:sym typeface="Calibri"/>
              </a:rPr>
              <a:t>Evaluated the </a:t>
            </a:r>
            <a:r>
              <a:rPr lang="en" dirty="0">
                <a:ea typeface="Calibri"/>
                <a:cs typeface="Calibri"/>
                <a:sym typeface="Calibri"/>
              </a:rPr>
              <a:t>use of Hillside Knoll Trail for outdoor ed</a:t>
            </a:r>
            <a:r>
              <a:rPr lang="en-US" dirty="0">
                <a:ea typeface="Calibri"/>
                <a:cs typeface="Calibri"/>
                <a:sym typeface="Calibri"/>
              </a:rPr>
              <a:t>/PD &amp;</a:t>
            </a:r>
            <a:r>
              <a:rPr lang="en" dirty="0">
                <a:ea typeface="Calibri"/>
                <a:cs typeface="Calibri"/>
                <a:sym typeface="Calibri"/>
              </a:rPr>
              <a:t> Extended Learning Areas for multi-age </a:t>
            </a:r>
            <a:r>
              <a:rPr lang="en-US" dirty="0">
                <a:ea typeface="Calibri"/>
                <a:cs typeface="Calibri"/>
                <a:sym typeface="Calibri"/>
              </a:rPr>
              <a:t>&amp;</a:t>
            </a:r>
            <a:r>
              <a:rPr lang="en" dirty="0">
                <a:ea typeface="Calibri"/>
                <a:cs typeface="Calibri"/>
                <a:sym typeface="Calibri"/>
              </a:rPr>
              <a:t> flexible teaching space</a:t>
            </a:r>
            <a:endParaRPr lang="en" b="1" dirty="0"/>
          </a:p>
        </p:txBody>
      </p:sp>
      <p:sp>
        <p:nvSpPr>
          <p:cNvPr id="65" name="Rectangle 64"/>
          <p:cNvSpPr/>
          <p:nvPr/>
        </p:nvSpPr>
        <p:spPr>
          <a:xfrm>
            <a:off x="4438228" y="3140968"/>
            <a:ext cx="2880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685">
              <a:buClr>
                <a:srgbClr val="000000"/>
              </a:buClr>
              <a:buSzPts val="1300"/>
            </a:pPr>
            <a:r>
              <a:rPr lang="en" dirty="0">
                <a:ea typeface="Calibri"/>
                <a:cs typeface="Calibri"/>
                <a:sym typeface="Calibri"/>
              </a:rPr>
              <a:t>Adopted curriculum resources created by construction team and architects for teaching purposes (e.g., LEED Silver requirements as primary source)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462564" y="3102849"/>
            <a:ext cx="280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en" b="1" dirty="0">
                <a:solidFill>
                  <a:srgbClr val="000000"/>
                </a:solidFill>
              </a:rPr>
              <a:t>Formed Committee of Elem Specialists, Classroom Teachers, and Admin tasked w/understanding perspectives and issues with current elementary schedules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3: ACTIONS 3.1 &amp; 3.2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3041763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27401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5" name="Oval 44"/>
          <p:cNvSpPr/>
          <p:nvPr/>
        </p:nvSpPr>
        <p:spPr>
          <a:xfrm>
            <a:off x="854268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846940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10270876" y="3140968"/>
            <a:ext cx="19179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en" b="1" dirty="0">
                <a:solidFill>
                  <a:srgbClr val="000000"/>
                </a:solidFill>
              </a:rPr>
              <a:t>Gathered resources into shared folder that describes best practices in elementary scheduling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45740" y="908720"/>
            <a:ext cx="7344816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3.1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600" b="1" i="1" dirty="0">
                <a:solidFill>
                  <a:srgbClr val="000000"/>
                </a:solidFill>
              </a:rPr>
              <a:t>Plan for expansion of classroom models/environments for collaboration, innovation, cross-grade &amp; multi-age learning experiences</a:t>
            </a:r>
            <a:endParaRPr lang="en-US" sz="26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7606580" y="908720"/>
            <a:ext cx="4536504" cy="13716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3.2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6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 plans for alternative scheduling</a:t>
            </a:r>
            <a:endParaRPr lang="en-US" sz="26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8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Rectangular Callout 10"/>
          <p:cNvSpPr/>
          <p:nvPr/>
        </p:nvSpPr>
        <p:spPr>
          <a:xfrm>
            <a:off x="45740" y="1052736"/>
            <a:ext cx="5120640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3.3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Plan to adapt existing spaces w/in classrooms &amp; schools to meet student needs</a:t>
            </a:r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7747" y="3140968"/>
            <a:ext cx="23073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Developed an “adapting existing spaces” walkthrough form; conducted in every building; captured photo evidence</a:t>
            </a:r>
            <a:endParaRPr lang="en" dirty="0"/>
          </a:p>
        </p:txBody>
      </p:sp>
      <p:sp>
        <p:nvSpPr>
          <p:cNvPr id="63" name="Rectangle 62"/>
          <p:cNvSpPr/>
          <p:nvPr/>
        </p:nvSpPr>
        <p:spPr>
          <a:xfrm>
            <a:off x="2422004" y="3140968"/>
            <a:ext cx="23325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Gathered resources on best practices for supporting students’ SEL and academic achievement </a:t>
            </a:r>
            <a:endParaRPr lang="en" dirty="0"/>
          </a:p>
        </p:txBody>
      </p:sp>
      <p:sp>
        <p:nvSpPr>
          <p:cNvPr id="65" name="Rectangle 64"/>
          <p:cNvSpPr/>
          <p:nvPr/>
        </p:nvSpPr>
        <p:spPr>
          <a:xfrm>
            <a:off x="4970597" y="3140968"/>
            <a:ext cx="25639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b="1" dirty="0"/>
              <a:t>Gathered data: surveyed DLT about new ideas, examined &gt;50 afterschool clubs, met w/6 higher ed and 1 business to explore expansion of partnerships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06580" y="3140968"/>
            <a:ext cx="25127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b="1" dirty="0"/>
              <a:t>Assessed 92% of beyond-the-classroom opportunities as  equitable/ accessible;  Empowered Learners is least supported competency</a:t>
            </a:r>
            <a:endParaRPr lang="en" b="1" dirty="0"/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3: ACTIONS 3.3 &amp; 3.4-3.5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2782044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850075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5285084" y="1052736"/>
            <a:ext cx="6858000" cy="13716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3.4-3.5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solidFill>
                  <a:schemeClr val="tx1"/>
                </a:solidFill>
              </a:rPr>
              <a:t>Evaluate learning beyond the classroom - accessibility, Portrait alignment, community/business partnerships</a:t>
            </a:r>
          </a:p>
        </p:txBody>
      </p:sp>
      <p:sp>
        <p:nvSpPr>
          <p:cNvPr id="45" name="Oval 44"/>
          <p:cNvSpPr/>
          <p:nvPr/>
        </p:nvSpPr>
        <p:spPr>
          <a:xfrm>
            <a:off x="8398668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846940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9982844" y="3212976"/>
            <a:ext cx="22059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b="1" dirty="0"/>
              <a:t>Updating Community Service Learning portal to strengthen connections w/community groups 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31007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62" name="Rectangle 61"/>
          <p:cNvSpPr/>
          <p:nvPr/>
        </p:nvSpPr>
        <p:spPr>
          <a:xfrm>
            <a:off x="189756" y="3212976"/>
            <a:ext cx="2160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Held meetings  for Parents, Students and Community Groups:</a:t>
            </a:r>
            <a:endParaRPr lang="en" b="1" dirty="0"/>
          </a:p>
        </p:txBody>
      </p:sp>
      <p:sp>
        <p:nvSpPr>
          <p:cNvPr id="63" name="Rectangle 62"/>
          <p:cNvSpPr/>
          <p:nvPr/>
        </p:nvSpPr>
        <p:spPr>
          <a:xfrm>
            <a:off x="2061964" y="3212976"/>
            <a:ext cx="3168352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220">
              <a:buClr>
                <a:srgbClr val="233A44"/>
              </a:buClr>
              <a:buSzPts val="1400"/>
            </a:pPr>
            <a:r>
              <a:rPr lang="en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9 Parent/community groups received background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info 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on Portrait &amp; priorities;</a:t>
            </a:r>
          </a:p>
          <a:p>
            <a:pPr marL="186220">
              <a:buClr>
                <a:srgbClr val="233A44"/>
              </a:buClr>
              <a:buSzPts val="1400"/>
            </a:pPr>
            <a:r>
              <a:rPr lang="en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3 School Committee meetings &amp; 1 Finance Committee meeting highlighted Portrait priorities</a:t>
            </a:r>
          </a:p>
          <a:p>
            <a:pPr marL="186220">
              <a:buClr>
                <a:srgbClr val="233A44"/>
              </a:buClr>
              <a:buSzPts val="1400"/>
            </a:pPr>
            <a:endParaRPr lang="en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pPr marL="186220">
              <a:buClr>
                <a:srgbClr val="233A44"/>
              </a:buClr>
              <a:buSzPts val="1400"/>
            </a:pPr>
            <a:endParaRPr lang="en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086300" y="3212976"/>
            <a:ext cx="2160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89369">
              <a:buClr>
                <a:srgbClr val="000000"/>
              </a:buClr>
              <a:buSzPts val="1000"/>
            </a:pP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Shared community messages/info: </a:t>
            </a:r>
            <a:r>
              <a:rPr lang="en-US" b="1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Budget documents reflected Portrait priorities;</a:t>
            </a:r>
          </a:p>
          <a:p>
            <a:pPr marL="220124" lvl="1">
              <a:spcBef>
                <a:spcPts val="0"/>
              </a:spcBef>
              <a:buClr>
                <a:srgbClr val="000000"/>
              </a:buClr>
              <a:buSzPts val="1000"/>
            </a:pPr>
            <a:endParaRPr lang="en" b="1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958508" y="3218200"/>
            <a:ext cx="25922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220">
              <a:buClr>
                <a:srgbClr val="233A44"/>
              </a:buClr>
              <a:buSzPts val="1400"/>
            </a:pPr>
            <a:r>
              <a:rPr lang="en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12-minute video featured student voices about their future (258 views including groups at school and community meetings which extended reach);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3: ACTION 3.6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37507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314208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66236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5" name="Oval 44"/>
          <p:cNvSpPr/>
          <p:nvPr/>
        </p:nvSpPr>
        <p:spPr>
          <a:xfrm>
            <a:off x="7894612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414892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17" name="Rectangular Callout 16"/>
          <p:cNvSpPr/>
          <p:nvPr/>
        </p:nvSpPr>
        <p:spPr>
          <a:xfrm>
            <a:off x="1917947" y="908720"/>
            <a:ext cx="8280921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3.6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Provide Family education on Portrait and preparing all students for their future</a:t>
            </a:r>
            <a:endParaRPr lang="en-US" sz="2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34772" y="3212976"/>
            <a:ext cx="2854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6220">
              <a:buClr>
                <a:srgbClr val="233A44"/>
              </a:buClr>
              <a:buSzPts val="1400"/>
            </a:pPr>
            <a:r>
              <a:rPr lang="en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Portrait and Plan posted on district homepage;</a:t>
            </a:r>
          </a:p>
          <a:p>
            <a:pPr marL="186220">
              <a:buClr>
                <a:srgbClr val="233A44"/>
              </a:buClr>
              <a:buSzPts val="1400"/>
            </a:pP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4 Superintendent Blog posts made available to 5,224 Twitter followers; </a:t>
            </a:r>
            <a:r>
              <a:rPr lang="en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Local media article covered Portrait</a:t>
            </a:r>
          </a:p>
          <a:p>
            <a:pPr marL="186220">
              <a:buClr>
                <a:srgbClr val="233A44"/>
              </a:buClr>
              <a:buSzPts val="1400"/>
            </a:pPr>
            <a:endParaRPr lang="en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pPr marL="186220">
              <a:buClr>
                <a:srgbClr val="233A44"/>
              </a:buClr>
              <a:buSzPts val="1400"/>
            </a:pPr>
            <a:endParaRPr lang="en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5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7"/>
          <p:cNvSpPr>
            <a:spLocks/>
          </p:cNvSpPr>
          <p:nvPr/>
        </p:nvSpPr>
        <p:spPr bwMode="auto">
          <a:xfrm>
            <a:off x="-1" y="0"/>
            <a:ext cx="4006181" cy="2780928"/>
          </a:xfrm>
          <a:custGeom>
            <a:avLst/>
            <a:gdLst>
              <a:gd name="T0" fmla="*/ 1430 w 1430"/>
              <a:gd name="T1" fmla="*/ 0 h 660"/>
              <a:gd name="T2" fmla="*/ 1267 w 1430"/>
              <a:gd name="T3" fmla="*/ 334 h 660"/>
              <a:gd name="T4" fmla="*/ 1253 w 1430"/>
              <a:gd name="T5" fmla="*/ 358 h 660"/>
              <a:gd name="T6" fmla="*/ 1247 w 1430"/>
              <a:gd name="T7" fmla="*/ 367 h 660"/>
              <a:gd name="T8" fmla="*/ 1174 w 1430"/>
              <a:gd name="T9" fmla="*/ 422 h 660"/>
              <a:gd name="T10" fmla="*/ 1140 w 1430"/>
              <a:gd name="T11" fmla="*/ 427 h 660"/>
              <a:gd name="T12" fmla="*/ 1121 w 1430"/>
              <a:gd name="T13" fmla="*/ 427 h 660"/>
              <a:gd name="T14" fmla="*/ 141 w 1430"/>
              <a:gd name="T15" fmla="*/ 427 h 660"/>
              <a:gd name="T16" fmla="*/ 59 w 1430"/>
              <a:gd name="T17" fmla="*/ 470 h 660"/>
              <a:gd name="T18" fmla="*/ 24 w 1430"/>
              <a:gd name="T19" fmla="*/ 527 h 660"/>
              <a:gd name="T20" fmla="*/ 0 w 1430"/>
              <a:gd name="T21" fmla="*/ 660 h 660"/>
              <a:gd name="T22" fmla="*/ 0 w 1430"/>
              <a:gd name="T23" fmla="*/ 0 h 660"/>
              <a:gd name="T24" fmla="*/ 1430 w 1430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30" h="660">
                <a:moveTo>
                  <a:pt x="1430" y="0"/>
                </a:moveTo>
                <a:cubicBezTo>
                  <a:pt x="1267" y="334"/>
                  <a:pt x="1267" y="334"/>
                  <a:pt x="1267" y="334"/>
                </a:cubicBezTo>
                <a:cubicBezTo>
                  <a:pt x="1262" y="343"/>
                  <a:pt x="1258" y="351"/>
                  <a:pt x="1253" y="358"/>
                </a:cubicBezTo>
                <a:cubicBezTo>
                  <a:pt x="1251" y="361"/>
                  <a:pt x="1249" y="364"/>
                  <a:pt x="1247" y="367"/>
                </a:cubicBezTo>
                <a:cubicBezTo>
                  <a:pt x="1227" y="394"/>
                  <a:pt x="1202" y="413"/>
                  <a:pt x="1174" y="422"/>
                </a:cubicBezTo>
                <a:cubicBezTo>
                  <a:pt x="1163" y="426"/>
                  <a:pt x="1151" y="427"/>
                  <a:pt x="1140" y="427"/>
                </a:cubicBezTo>
                <a:cubicBezTo>
                  <a:pt x="1140" y="427"/>
                  <a:pt x="1133" y="427"/>
                  <a:pt x="1121" y="427"/>
                </a:cubicBezTo>
                <a:cubicBezTo>
                  <a:pt x="141" y="427"/>
                  <a:pt x="141" y="427"/>
                  <a:pt x="141" y="427"/>
                </a:cubicBezTo>
                <a:cubicBezTo>
                  <a:pt x="114" y="427"/>
                  <a:pt x="84" y="441"/>
                  <a:pt x="59" y="470"/>
                </a:cubicBezTo>
                <a:cubicBezTo>
                  <a:pt x="46" y="485"/>
                  <a:pt x="33" y="504"/>
                  <a:pt x="24" y="527"/>
                </a:cubicBezTo>
                <a:cubicBezTo>
                  <a:pt x="9" y="562"/>
                  <a:pt x="0" y="606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3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49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9" name="Freeform 18"/>
          <p:cNvSpPr>
            <a:spLocks/>
          </p:cNvSpPr>
          <p:nvPr/>
        </p:nvSpPr>
        <p:spPr bwMode="auto">
          <a:xfrm>
            <a:off x="0" y="166379"/>
            <a:ext cx="4624369" cy="2271806"/>
          </a:xfrm>
          <a:custGeom>
            <a:avLst/>
            <a:gdLst>
              <a:gd name="T0" fmla="*/ 1471 w 1471"/>
              <a:gd name="T1" fmla="*/ 0 h 660"/>
              <a:gd name="T2" fmla="*/ 1303 w 1471"/>
              <a:gd name="T3" fmla="*/ 335 h 660"/>
              <a:gd name="T4" fmla="*/ 1289 w 1471"/>
              <a:gd name="T5" fmla="*/ 359 h 660"/>
              <a:gd name="T6" fmla="*/ 1282 w 1471"/>
              <a:gd name="T7" fmla="*/ 367 h 660"/>
              <a:gd name="T8" fmla="*/ 1208 w 1471"/>
              <a:gd name="T9" fmla="*/ 422 h 660"/>
              <a:gd name="T10" fmla="*/ 1172 w 1471"/>
              <a:gd name="T11" fmla="*/ 428 h 660"/>
              <a:gd name="T12" fmla="*/ 1153 w 1471"/>
              <a:gd name="T13" fmla="*/ 428 h 660"/>
              <a:gd name="T14" fmla="*/ 145 w 1471"/>
              <a:gd name="T15" fmla="*/ 428 h 660"/>
              <a:gd name="T16" fmla="*/ 61 w 1471"/>
              <a:gd name="T17" fmla="*/ 470 h 660"/>
              <a:gd name="T18" fmla="*/ 24 w 1471"/>
              <a:gd name="T19" fmla="*/ 528 h 660"/>
              <a:gd name="T20" fmla="*/ 0 w 1471"/>
              <a:gd name="T21" fmla="*/ 660 h 660"/>
              <a:gd name="T22" fmla="*/ 0 w 1471"/>
              <a:gd name="T23" fmla="*/ 0 h 660"/>
              <a:gd name="T24" fmla="*/ 1471 w 1471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71" h="660">
                <a:moveTo>
                  <a:pt x="1471" y="0"/>
                </a:moveTo>
                <a:cubicBezTo>
                  <a:pt x="1303" y="335"/>
                  <a:pt x="1303" y="335"/>
                  <a:pt x="1303" y="335"/>
                </a:cubicBezTo>
                <a:cubicBezTo>
                  <a:pt x="1299" y="343"/>
                  <a:pt x="1294" y="351"/>
                  <a:pt x="1289" y="359"/>
                </a:cubicBezTo>
                <a:cubicBezTo>
                  <a:pt x="1287" y="362"/>
                  <a:pt x="1285" y="365"/>
                  <a:pt x="1282" y="367"/>
                </a:cubicBezTo>
                <a:cubicBezTo>
                  <a:pt x="1262" y="395"/>
                  <a:pt x="1236" y="414"/>
                  <a:pt x="1208" y="422"/>
                </a:cubicBezTo>
                <a:cubicBezTo>
                  <a:pt x="1197" y="426"/>
                  <a:pt x="1185" y="428"/>
                  <a:pt x="1172" y="428"/>
                </a:cubicBezTo>
                <a:cubicBezTo>
                  <a:pt x="1172" y="428"/>
                  <a:pt x="1166" y="428"/>
                  <a:pt x="1153" y="428"/>
                </a:cubicBezTo>
                <a:cubicBezTo>
                  <a:pt x="145" y="428"/>
                  <a:pt x="145" y="428"/>
                  <a:pt x="145" y="428"/>
                </a:cubicBezTo>
                <a:cubicBezTo>
                  <a:pt x="117" y="428"/>
                  <a:pt x="87" y="442"/>
                  <a:pt x="61" y="470"/>
                </a:cubicBezTo>
                <a:cubicBezTo>
                  <a:pt x="47" y="485"/>
                  <a:pt x="34" y="505"/>
                  <a:pt x="24" y="528"/>
                </a:cubicBezTo>
                <a:cubicBezTo>
                  <a:pt x="9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71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5000">
                <a:srgbClr val="EBFCFF"/>
              </a:gs>
            </a:gsLst>
            <a:lin ang="0" scaled="1"/>
          </a:gradFill>
          <a:ln>
            <a:noFill/>
          </a:ln>
          <a:effectLst>
            <a:outerShdw blurRad="203200" dist="38100" dir="2700000" algn="tl" rotWithShape="0">
              <a:prstClr val="black">
                <a:alpha val="10000"/>
              </a:prstClr>
            </a:outerShdw>
          </a:effec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40" name="Freeform 19"/>
          <p:cNvSpPr>
            <a:spLocks/>
          </p:cNvSpPr>
          <p:nvPr/>
        </p:nvSpPr>
        <p:spPr bwMode="auto">
          <a:xfrm>
            <a:off x="0" y="893"/>
            <a:ext cx="5167813" cy="2271806"/>
          </a:xfrm>
          <a:custGeom>
            <a:avLst/>
            <a:gdLst>
              <a:gd name="T0" fmla="*/ 1504 w 1504"/>
              <a:gd name="T1" fmla="*/ 0 h 660"/>
              <a:gd name="T2" fmla="*/ 1333 w 1504"/>
              <a:gd name="T3" fmla="*/ 335 h 660"/>
              <a:gd name="T4" fmla="*/ 1318 w 1504"/>
              <a:gd name="T5" fmla="*/ 359 h 660"/>
              <a:gd name="T6" fmla="*/ 1312 w 1504"/>
              <a:gd name="T7" fmla="*/ 367 h 660"/>
              <a:gd name="T8" fmla="*/ 1236 w 1504"/>
              <a:gd name="T9" fmla="*/ 422 h 660"/>
              <a:gd name="T10" fmla="*/ 1199 w 1504"/>
              <a:gd name="T11" fmla="*/ 428 h 660"/>
              <a:gd name="T12" fmla="*/ 1180 w 1504"/>
              <a:gd name="T13" fmla="*/ 428 h 660"/>
              <a:gd name="T14" fmla="*/ 148 w 1504"/>
              <a:gd name="T15" fmla="*/ 428 h 660"/>
              <a:gd name="T16" fmla="*/ 62 w 1504"/>
              <a:gd name="T17" fmla="*/ 470 h 660"/>
              <a:gd name="T18" fmla="*/ 25 w 1504"/>
              <a:gd name="T19" fmla="*/ 528 h 660"/>
              <a:gd name="T20" fmla="*/ 0 w 1504"/>
              <a:gd name="T21" fmla="*/ 660 h 660"/>
              <a:gd name="T22" fmla="*/ 0 w 1504"/>
              <a:gd name="T23" fmla="*/ 0 h 660"/>
              <a:gd name="T24" fmla="*/ 1504 w 1504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4" h="660">
                <a:moveTo>
                  <a:pt x="1504" y="0"/>
                </a:moveTo>
                <a:cubicBezTo>
                  <a:pt x="1333" y="335"/>
                  <a:pt x="1333" y="335"/>
                  <a:pt x="1333" y="335"/>
                </a:cubicBezTo>
                <a:cubicBezTo>
                  <a:pt x="1328" y="343"/>
                  <a:pt x="1323" y="351"/>
                  <a:pt x="1318" y="359"/>
                </a:cubicBezTo>
                <a:cubicBezTo>
                  <a:pt x="1316" y="362"/>
                  <a:pt x="1314" y="365"/>
                  <a:pt x="1312" y="367"/>
                </a:cubicBezTo>
                <a:cubicBezTo>
                  <a:pt x="1291" y="395"/>
                  <a:pt x="1264" y="414"/>
                  <a:pt x="1236" y="422"/>
                </a:cubicBezTo>
                <a:cubicBezTo>
                  <a:pt x="1224" y="426"/>
                  <a:pt x="1212" y="428"/>
                  <a:pt x="1199" y="428"/>
                </a:cubicBezTo>
                <a:cubicBezTo>
                  <a:pt x="1199" y="428"/>
                  <a:pt x="1192" y="428"/>
                  <a:pt x="1180" y="428"/>
                </a:cubicBezTo>
                <a:cubicBezTo>
                  <a:pt x="148" y="428"/>
                  <a:pt x="148" y="428"/>
                  <a:pt x="148" y="428"/>
                </a:cubicBezTo>
                <a:cubicBezTo>
                  <a:pt x="120" y="428"/>
                  <a:pt x="89" y="442"/>
                  <a:pt x="62" y="470"/>
                </a:cubicBezTo>
                <a:cubicBezTo>
                  <a:pt x="48" y="485"/>
                  <a:pt x="35" y="505"/>
                  <a:pt x="25" y="528"/>
                </a:cubicBezTo>
                <a:cubicBezTo>
                  <a:pt x="10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504" y="0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70000"/>
                </a:schemeClr>
              </a:gs>
              <a:gs pos="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14" name="Rectangle 13"/>
          <p:cNvSpPr/>
          <p:nvPr/>
        </p:nvSpPr>
        <p:spPr>
          <a:xfrm>
            <a:off x="142449" y="98682"/>
            <a:ext cx="4753642" cy="1261860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r>
              <a:rPr lang="en-US" sz="2000" spc="200" dirty="0">
                <a:ln w="0">
                  <a:noFill/>
                </a:ln>
                <a:solidFill>
                  <a:srgbClr val="FFC000"/>
                </a:solidFill>
                <a:latin typeface="Impact" panose="020B0806030902050204" pitchFamily="34" charset="0"/>
              </a:rPr>
              <a:t>Priority 4:</a:t>
            </a:r>
          </a:p>
          <a:p>
            <a:r>
              <a:rPr lang="en-US" sz="2800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INFRASTRUCTURE SUPPORTS NEEDS OF ALL STUDENTS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63925"/>
              </p:ext>
            </p:extLst>
          </p:nvPr>
        </p:nvGraphicFramePr>
        <p:xfrm>
          <a:off x="5433748" y="154847"/>
          <a:ext cx="6637329" cy="234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6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Provide staffing, facilities, and budget resources aligned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to district priorities</a:t>
                      </a:r>
                      <a:endParaRPr lang="en-US" sz="1800" b="1" cap="none" spc="0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Implement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recruitment, retention, and development process for staff growth &amp; diversity</a:t>
                      </a:r>
                      <a:endParaRPr lang="en-US" sz="1800" b="1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C</a:t>
                      </a:r>
                    </a:p>
                    <a:p>
                      <a:pPr algn="ctr"/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Establish a professional learning structure supporting </a:t>
                      </a:r>
                    </a:p>
                    <a:p>
                      <a:pPr algn="ctr"/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equity and the</a:t>
                      </a:r>
                    </a:p>
                    <a:p>
                      <a:pPr algn="ctr"/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Portrait vision</a:t>
                      </a: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450" y="2337888"/>
            <a:ext cx="12046375" cy="372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200" dirty="0">
                <a:ln w="0">
                  <a:noFill/>
                </a:ln>
                <a:solidFill>
                  <a:schemeClr val="tx2"/>
                </a:solidFill>
                <a:latin typeface="Impact" panose="020B0806030902050204" pitchFamily="34" charset="0"/>
              </a:rPr>
              <a:t>ACTIONS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4-1: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Prepare FY21 District Budget supporting equity and Portrait vision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4-2: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Assess potential impact of Portrait plans on the district’s future organizational structure, staffing, facilities, business operations and systems, transportation and nutrition services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4-3: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Formalize Human Resources plans and structures for recruitment and retention of diverse and qualified staff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4-4: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Assess the district’s current Professional Learning and plan for a cohesive program (Portrait of A Needham Educator/Employee)</a:t>
            </a:r>
          </a:p>
        </p:txBody>
      </p:sp>
    </p:spTree>
    <p:extLst>
      <p:ext uri="{BB962C8B-B14F-4D97-AF65-F5344CB8AC3E}">
        <p14:creationId xmlns:p14="http://schemas.microsoft.com/office/powerpoint/2010/main" val="1644256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Rectangular Callout 10"/>
          <p:cNvSpPr/>
          <p:nvPr/>
        </p:nvSpPr>
        <p:spPr>
          <a:xfrm>
            <a:off x="261764" y="908720"/>
            <a:ext cx="2664296" cy="18002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4.1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Prepare FY21 District Budget</a:t>
            </a:r>
          </a:p>
          <a:p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49797" y="3284984"/>
            <a:ext cx="3312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FY21 District Budget prepared in alignment with Portrait Strategic Objectives; Budget Summit scheduled for May to begin FY22 budget process</a:t>
            </a:r>
            <a:endParaRPr lang="en" b="1" dirty="0"/>
          </a:p>
        </p:txBody>
      </p:sp>
      <p:sp>
        <p:nvSpPr>
          <p:cNvPr id="66" name="Rectangle 65"/>
          <p:cNvSpPr/>
          <p:nvPr/>
        </p:nvSpPr>
        <p:spPr>
          <a:xfrm>
            <a:off x="6598468" y="3356992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b="1" dirty="0"/>
              <a:t>Principals collaborated on new format for School Improvement Plans to align with Portrait priorities and strategic objectives</a:t>
            </a:r>
            <a:endParaRPr lang="en" b="1" dirty="0"/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4: ACTIONS 4.1 &amp; 4.2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529595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3286100" y="908720"/>
            <a:ext cx="8856984" cy="18002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4.2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Assess potential impact of Portrait plans on the district’s future organizational structure, staffing, facilities, business operations and systems, transportation and nutrition services</a:t>
            </a:r>
            <a:endParaRPr lang="en-US" sz="2800" b="1" i="1" dirty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462564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414892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9982844" y="3284984"/>
            <a:ext cx="22059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dirty="0"/>
              <a:t>Central Office Strategic Planning meeting scheduled to cover process for</a:t>
            </a:r>
          </a:p>
          <a:p>
            <a:pPr indent="-406298">
              <a:buSzPts val="1200"/>
            </a:pPr>
            <a:r>
              <a:rPr lang="en-US" dirty="0"/>
              <a:t>Resource mapping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39609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6267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Rectangular Callout 10"/>
          <p:cNvSpPr/>
          <p:nvPr/>
        </p:nvSpPr>
        <p:spPr>
          <a:xfrm>
            <a:off x="45740" y="913272"/>
            <a:ext cx="5544616" cy="1435608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defRPr/>
            </a:pP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4.3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Formalize HR plans &amp; structures for recruitment/ retention of diverse &amp; qualified staff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17747" y="3068960"/>
            <a:ext cx="23073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Began anti-bias in hiring training;</a:t>
            </a:r>
          </a:p>
          <a:p>
            <a:r>
              <a:rPr lang="en-US" b="1" dirty="0"/>
              <a:t>Redesigned Career page on district website to reflect our diverse community</a:t>
            </a:r>
            <a:endParaRPr lang="en" b="1" dirty="0"/>
          </a:p>
        </p:txBody>
      </p:sp>
      <p:sp>
        <p:nvSpPr>
          <p:cNvPr id="63" name="Rectangle 62"/>
          <p:cNvSpPr/>
          <p:nvPr/>
        </p:nvSpPr>
        <p:spPr>
          <a:xfrm>
            <a:off x="2422004" y="3068960"/>
            <a:ext cx="2332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Building database of candidates of color </a:t>
            </a:r>
            <a:endParaRPr lang="en" dirty="0"/>
          </a:p>
        </p:txBody>
      </p:sp>
      <p:sp>
        <p:nvSpPr>
          <p:cNvPr id="65" name="Rectangle 64"/>
          <p:cNvSpPr/>
          <p:nvPr/>
        </p:nvSpPr>
        <p:spPr>
          <a:xfrm>
            <a:off x="5014292" y="3068960"/>
            <a:ext cx="29523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b="1" dirty="0"/>
              <a:t>Developed concept for systems approach to professional development tied to strategic plan, SIPs, professional practice goals, &amp; performance evaluation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894612" y="3068960"/>
            <a:ext cx="2232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dirty="0"/>
              <a:t>Researching current funding for PD, and new learning management system to support certification and individual learning needs</a:t>
            </a:r>
            <a:endParaRPr lang="en" dirty="0"/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4: ACTIONS 4.3 &amp; 4.4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2782044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850075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5662364" y="908720"/>
            <a:ext cx="6480720" cy="144016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4.4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Assess the district’s current Professional Learning and plan for a cohesive program</a:t>
            </a:r>
            <a:endParaRPr lang="en-US" sz="2800" b="1" i="1" dirty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8542684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846940" y="242088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10126861" y="3068960"/>
            <a:ext cx="20162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-US" dirty="0"/>
              <a:t>Brainstorming “core curriculum”     (beyond Orientation) based on prerequisites for different positions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56340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893"/>
            <a:ext cx="12188825" cy="1570810"/>
            <a:chOff x="0" y="0"/>
            <a:chExt cx="12192000" cy="1571219"/>
          </a:xfrm>
        </p:grpSpPr>
        <p:sp>
          <p:nvSpPr>
            <p:cNvPr id="53" name="Rectangle 52"/>
            <p:cNvSpPr/>
            <p:nvPr/>
          </p:nvSpPr>
          <p:spPr>
            <a:xfrm>
              <a:off x="0" y="0"/>
              <a:ext cx="12192000" cy="157121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>
                <a:solidFill>
                  <a:schemeClr val="accent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1677" y="389500"/>
              <a:ext cx="10808646" cy="792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NEXT STEPS </a:t>
              </a:r>
            </a:p>
            <a:p>
              <a:r>
                <a:rPr lang="en-US" sz="4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implementing Portrait Plan</a:t>
              </a:r>
            </a:p>
          </p:txBody>
        </p:sp>
      </p:grpSp>
      <p:sp>
        <p:nvSpPr>
          <p:cNvPr id="44" name="Diamond 43">
            <a:extLst>
              <a:ext uri="{FF2B5EF4-FFF2-40B4-BE49-F238E27FC236}">
                <a16:creationId xmlns:a16="http://schemas.microsoft.com/office/drawing/2014/main" id="{70736ACC-FFB8-4FA9-9AA8-5179BF85A5C1}"/>
              </a:ext>
            </a:extLst>
          </p:cNvPr>
          <p:cNvSpPr/>
          <p:nvPr/>
        </p:nvSpPr>
        <p:spPr>
          <a:xfrm>
            <a:off x="1568260" y="1857513"/>
            <a:ext cx="3446032" cy="216253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SHORT TERM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4EFF75-1821-4565-B3C2-8FD75EB893F4}"/>
              </a:ext>
            </a:extLst>
          </p:cNvPr>
          <p:cNvCxnSpPr/>
          <p:nvPr/>
        </p:nvCxnSpPr>
        <p:spPr>
          <a:xfrm>
            <a:off x="2277988" y="4221088"/>
            <a:ext cx="1965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EBE701E-476C-4370-B671-4C0E53390DF4}"/>
              </a:ext>
            </a:extLst>
          </p:cNvPr>
          <p:cNvCxnSpPr/>
          <p:nvPr/>
        </p:nvCxnSpPr>
        <p:spPr>
          <a:xfrm>
            <a:off x="7657355" y="4221088"/>
            <a:ext cx="1965449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4756892B-0C9D-48CD-9DF6-E9221C06B30D}"/>
              </a:ext>
            </a:extLst>
          </p:cNvPr>
          <p:cNvSpPr/>
          <p:nvPr/>
        </p:nvSpPr>
        <p:spPr>
          <a:xfrm>
            <a:off x="1269876" y="4293096"/>
            <a:ext cx="4464495" cy="1569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99" kern="0" dirty="0">
                <a:latin typeface="Arial" pitchFamily="34" charset="0"/>
                <a:cs typeface="Arial" pitchFamily="34" charset="0"/>
              </a:rPr>
              <a:t>In response to the health crisis, we are narrowing our focus to the short-term needs of our students and families.</a:t>
            </a:r>
            <a:endParaRPr lang="en-US" sz="239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50CB85A-15DE-45CB-B927-994AE748FC57}"/>
              </a:ext>
            </a:extLst>
          </p:cNvPr>
          <p:cNvSpPr/>
          <p:nvPr/>
        </p:nvSpPr>
        <p:spPr>
          <a:xfrm>
            <a:off x="6166420" y="4299090"/>
            <a:ext cx="5400600" cy="1938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99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 schools re-open, the Portrait Facilitators will work with their Teams to recalibrate the pace of the work and begin to shape FY2021 Actions in support of our 5-Year Strategic Plan.</a:t>
            </a:r>
            <a:endParaRPr lang="en-US" sz="2399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Diamond 94">
            <a:extLst>
              <a:ext uri="{FF2B5EF4-FFF2-40B4-BE49-F238E27FC236}">
                <a16:creationId xmlns:a16="http://schemas.microsoft.com/office/drawing/2014/main" id="{1F849762-20D1-47D5-BE3E-5E0C3CFD4C9D}"/>
              </a:ext>
            </a:extLst>
          </p:cNvPr>
          <p:cNvSpPr/>
          <p:nvPr/>
        </p:nvSpPr>
        <p:spPr>
          <a:xfrm>
            <a:off x="6886500" y="1857513"/>
            <a:ext cx="3447288" cy="2162530"/>
          </a:xfrm>
          <a:prstGeom prst="diamond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9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 PLANS FOR FY2021</a:t>
            </a:r>
          </a:p>
        </p:txBody>
      </p:sp>
    </p:spTree>
    <p:extLst>
      <p:ext uri="{BB962C8B-B14F-4D97-AF65-F5344CB8AC3E}">
        <p14:creationId xmlns:p14="http://schemas.microsoft.com/office/powerpoint/2010/main" val="891466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0" y="404664"/>
            <a:ext cx="12188825" cy="851302"/>
          </a:xfrm>
          <a:prstGeom prst="rect">
            <a:avLst/>
          </a:prstGeom>
        </p:spPr>
        <p:txBody>
          <a:bodyPr spcFirstLastPara="1" vert="horz" wrap="square" lIns="121868" tIns="121868" rIns="121868" bIns="121868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800" b="1" dirty="0">
                <a:solidFill>
                  <a:schemeClr val="bg1"/>
                </a:solidFill>
              </a:rPr>
              <a:t>Progress on FY20 District Action Plan</a:t>
            </a: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0" y="4990165"/>
            <a:ext cx="12188824" cy="696619"/>
          </a:xfrm>
          <a:prstGeom prst="rect">
            <a:avLst/>
          </a:prstGeom>
        </p:spPr>
        <p:txBody>
          <a:bodyPr spcFirstLastPara="1" vert="horz" wrap="square" lIns="121868" tIns="121868" rIns="121868" bIns="121868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5400" b="1" i="1" dirty="0">
                <a:solidFill>
                  <a:schemeClr val="tx2">
                    <a:lumMod val="75000"/>
                  </a:schemeClr>
                </a:solidFill>
              </a:rPr>
              <a:t>QUESTIONS AND COMMENTS?</a:t>
            </a:r>
            <a:endParaRPr sz="54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1252" y="1413872"/>
            <a:ext cx="4846320" cy="3383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62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B874B0C-0053-4A45-990A-57A30CB698D8}"/>
              </a:ext>
            </a:extLst>
          </p:cNvPr>
          <p:cNvSpPr/>
          <p:nvPr/>
        </p:nvSpPr>
        <p:spPr>
          <a:xfrm>
            <a:off x="4137146" y="1733651"/>
            <a:ext cx="4372761" cy="5130155"/>
          </a:xfrm>
          <a:custGeom>
            <a:avLst/>
            <a:gdLst>
              <a:gd name="connsiteX0" fmla="*/ 4005913 w 4372761"/>
              <a:gd name="connsiteY0" fmla="*/ 0 h 5130155"/>
              <a:gd name="connsiteX1" fmla="*/ 4046367 w 4372761"/>
              <a:gd name="connsiteY1" fmla="*/ 0 h 5130155"/>
              <a:gd name="connsiteX2" fmla="*/ 4194506 w 4372761"/>
              <a:gd name="connsiteY2" fmla="*/ 50145 h 5130155"/>
              <a:gd name="connsiteX3" fmla="*/ 4372668 w 4372761"/>
              <a:gd name="connsiteY3" fmla="*/ 213287 h 5130155"/>
              <a:gd name="connsiteX4" fmla="*/ 4108574 w 4372761"/>
              <a:gd name="connsiteY4" fmla="*/ 382210 h 5130155"/>
              <a:gd name="connsiteX5" fmla="*/ 3542083 w 4372761"/>
              <a:gd name="connsiteY5" fmla="*/ 488792 h 5130155"/>
              <a:gd name="connsiteX6" fmla="*/ 2308301 w 4372761"/>
              <a:gd name="connsiteY6" fmla="*/ 770331 h 5130155"/>
              <a:gd name="connsiteX7" fmla="*/ 342717 w 4372761"/>
              <a:gd name="connsiteY7" fmla="*/ 2777298 h 5130155"/>
              <a:gd name="connsiteX8" fmla="*/ 260062 w 4372761"/>
              <a:gd name="connsiteY8" fmla="*/ 5130155 h 5130155"/>
              <a:gd name="connsiteX9" fmla="*/ 0 w 4372761"/>
              <a:gd name="connsiteY9" fmla="*/ 5130155 h 5130155"/>
              <a:gd name="connsiteX10" fmla="*/ 193535 w 4372761"/>
              <a:gd name="connsiteY10" fmla="*/ 2791375 h 5130155"/>
              <a:gd name="connsiteX11" fmla="*/ 2306285 w 4372761"/>
              <a:gd name="connsiteY11" fmla="*/ 724078 h 5130155"/>
              <a:gd name="connsiteX12" fmla="*/ 3689250 w 4372761"/>
              <a:gd name="connsiteY12" fmla="*/ 430473 h 5130155"/>
              <a:gd name="connsiteX13" fmla="*/ 4183166 w 4372761"/>
              <a:gd name="connsiteY13" fmla="*/ 325902 h 5130155"/>
              <a:gd name="connsiteX14" fmla="*/ 4342428 w 4372761"/>
              <a:gd name="connsiteY14" fmla="*/ 205243 h 5130155"/>
              <a:gd name="connsiteX15" fmla="*/ 4106275 w 4372761"/>
              <a:gd name="connsiteY15" fmla="*/ 28213 h 5130155"/>
              <a:gd name="connsiteX16" fmla="*/ 4005913 w 4372761"/>
              <a:gd name="connsiteY16" fmla="*/ 0 h 513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72761" h="5130155">
                <a:moveTo>
                  <a:pt x="4005913" y="0"/>
                </a:moveTo>
                <a:lnTo>
                  <a:pt x="4046367" y="0"/>
                </a:lnTo>
                <a:lnTo>
                  <a:pt x="4194506" y="50145"/>
                </a:lnTo>
                <a:cubicBezTo>
                  <a:pt x="4291525" y="91119"/>
                  <a:pt x="4368636" y="144913"/>
                  <a:pt x="4372668" y="213287"/>
                </a:cubicBezTo>
                <a:cubicBezTo>
                  <a:pt x="4376700" y="287693"/>
                  <a:pt x="4249693" y="346012"/>
                  <a:pt x="4108574" y="382210"/>
                </a:cubicBezTo>
                <a:cubicBezTo>
                  <a:pt x="3896896" y="436506"/>
                  <a:pt x="3741665" y="454605"/>
                  <a:pt x="3542083" y="488792"/>
                </a:cubicBezTo>
                <a:cubicBezTo>
                  <a:pt x="3237669" y="539067"/>
                  <a:pt x="3025991" y="575265"/>
                  <a:pt x="2308301" y="770331"/>
                </a:cubicBezTo>
                <a:cubicBezTo>
                  <a:pt x="842681" y="1168507"/>
                  <a:pt x="417309" y="2071441"/>
                  <a:pt x="342717" y="2777298"/>
                </a:cubicBezTo>
                <a:cubicBezTo>
                  <a:pt x="233854" y="3818990"/>
                  <a:pt x="260062" y="5116078"/>
                  <a:pt x="260062" y="5130155"/>
                </a:cubicBezTo>
                <a:cubicBezTo>
                  <a:pt x="260062" y="5130155"/>
                  <a:pt x="260062" y="5130155"/>
                  <a:pt x="0" y="5130155"/>
                </a:cubicBezTo>
                <a:cubicBezTo>
                  <a:pt x="0" y="5116078"/>
                  <a:pt x="56448" y="3696320"/>
                  <a:pt x="193535" y="2791375"/>
                </a:cubicBezTo>
                <a:cubicBezTo>
                  <a:pt x="304414" y="2073452"/>
                  <a:pt x="804378" y="1106166"/>
                  <a:pt x="2306285" y="724078"/>
                </a:cubicBezTo>
                <a:cubicBezTo>
                  <a:pt x="3050183" y="537056"/>
                  <a:pt x="3429188" y="466671"/>
                  <a:pt x="3689250" y="430473"/>
                </a:cubicBezTo>
                <a:cubicBezTo>
                  <a:pt x="3886816" y="402320"/>
                  <a:pt x="4017855" y="382210"/>
                  <a:pt x="4183166" y="325902"/>
                </a:cubicBezTo>
                <a:cubicBezTo>
                  <a:pt x="4287996" y="289704"/>
                  <a:pt x="4344444" y="247473"/>
                  <a:pt x="4342428" y="205243"/>
                </a:cubicBezTo>
                <a:cubicBezTo>
                  <a:pt x="4339404" y="147930"/>
                  <a:pt x="4239991" y="77042"/>
                  <a:pt x="4106275" y="28213"/>
                </a:cubicBezTo>
                <a:lnTo>
                  <a:pt x="40059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CEE164E-4753-454F-A25A-AC4102C204E5}"/>
              </a:ext>
            </a:extLst>
          </p:cNvPr>
          <p:cNvSpPr/>
          <p:nvPr/>
        </p:nvSpPr>
        <p:spPr>
          <a:xfrm>
            <a:off x="4573938" y="1746261"/>
            <a:ext cx="3969777" cy="5117544"/>
          </a:xfrm>
          <a:custGeom>
            <a:avLst/>
            <a:gdLst>
              <a:gd name="connsiteX0" fmla="*/ 3676705 w 3969777"/>
              <a:gd name="connsiteY0" fmla="*/ 0 h 5117544"/>
              <a:gd name="connsiteX1" fmla="*/ 3718992 w 3969777"/>
              <a:gd name="connsiteY1" fmla="*/ 0 h 5117544"/>
              <a:gd name="connsiteX2" fmla="*/ 3815629 w 3969777"/>
              <a:gd name="connsiteY2" fmla="*/ 39294 h 5117544"/>
              <a:gd name="connsiteX3" fmla="*/ 3969553 w 3969777"/>
              <a:gd name="connsiteY3" fmla="*/ 204698 h 5117544"/>
              <a:gd name="connsiteX4" fmla="*/ 3731738 w 3969777"/>
              <a:gd name="connsiteY4" fmla="*/ 387698 h 5117544"/>
              <a:gd name="connsiteX5" fmla="*/ 3157355 w 3969777"/>
              <a:gd name="connsiteY5" fmla="*/ 500313 h 5117544"/>
              <a:gd name="connsiteX6" fmla="*/ 2006572 w 3969777"/>
              <a:gd name="connsiteY6" fmla="*/ 775819 h 5117544"/>
              <a:gd name="connsiteX7" fmla="*/ 162499 w 3969777"/>
              <a:gd name="connsiteY7" fmla="*/ 2591742 h 5117544"/>
              <a:gd name="connsiteX8" fmla="*/ 337837 w 3969777"/>
              <a:gd name="connsiteY8" fmla="*/ 5117544 h 5117544"/>
              <a:gd name="connsiteX9" fmla="*/ 102038 w 3969777"/>
              <a:gd name="connsiteY9" fmla="*/ 5117544 h 5117544"/>
              <a:gd name="connsiteX10" fmla="*/ 43592 w 3969777"/>
              <a:gd name="connsiteY10" fmla="*/ 2555544 h 5117544"/>
              <a:gd name="connsiteX11" fmla="*/ 2046880 w 3969777"/>
              <a:gd name="connsiteY11" fmla="*/ 725544 h 5117544"/>
              <a:gd name="connsiteX12" fmla="*/ 3316570 w 3969777"/>
              <a:gd name="connsiteY12" fmla="*/ 452049 h 5117544"/>
              <a:gd name="connsiteX13" fmla="*/ 3810338 w 3969777"/>
              <a:gd name="connsiteY13" fmla="*/ 339434 h 5117544"/>
              <a:gd name="connsiteX14" fmla="*/ 3953430 w 3969777"/>
              <a:gd name="connsiteY14" fmla="*/ 194643 h 5117544"/>
              <a:gd name="connsiteX15" fmla="*/ 3737469 w 3969777"/>
              <a:gd name="connsiteY15" fmla="*/ 19592 h 5117544"/>
              <a:gd name="connsiteX16" fmla="*/ 3676705 w 3969777"/>
              <a:gd name="connsiteY16" fmla="*/ 0 h 511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69777" h="5117544">
                <a:moveTo>
                  <a:pt x="3676705" y="0"/>
                </a:moveTo>
                <a:lnTo>
                  <a:pt x="3718992" y="0"/>
                </a:lnTo>
                <a:lnTo>
                  <a:pt x="3815629" y="39294"/>
                </a:lnTo>
                <a:cubicBezTo>
                  <a:pt x="3900022" y="82027"/>
                  <a:pt x="3966530" y="137330"/>
                  <a:pt x="3969553" y="204698"/>
                </a:cubicBezTo>
                <a:cubicBezTo>
                  <a:pt x="3975599" y="279104"/>
                  <a:pt x="3858707" y="353511"/>
                  <a:pt x="3731738" y="387698"/>
                </a:cubicBezTo>
                <a:cubicBezTo>
                  <a:pt x="3538262" y="441994"/>
                  <a:pt x="3338739" y="468137"/>
                  <a:pt x="3157355" y="500313"/>
                </a:cubicBezTo>
                <a:cubicBezTo>
                  <a:pt x="2883263" y="550588"/>
                  <a:pt x="2613202" y="586786"/>
                  <a:pt x="2006572" y="775819"/>
                </a:cubicBezTo>
                <a:cubicBezTo>
                  <a:pt x="688514" y="1184049"/>
                  <a:pt x="229007" y="1885885"/>
                  <a:pt x="162499" y="2591742"/>
                </a:cubicBezTo>
                <a:cubicBezTo>
                  <a:pt x="63746" y="3633434"/>
                  <a:pt x="335822" y="5103467"/>
                  <a:pt x="337837" y="5117544"/>
                </a:cubicBezTo>
                <a:cubicBezTo>
                  <a:pt x="337837" y="5117544"/>
                  <a:pt x="337837" y="5117544"/>
                  <a:pt x="102038" y="5117544"/>
                </a:cubicBezTo>
                <a:cubicBezTo>
                  <a:pt x="102038" y="5103467"/>
                  <a:pt x="-81362" y="3458478"/>
                  <a:pt x="43592" y="2555544"/>
                </a:cubicBezTo>
                <a:cubicBezTo>
                  <a:pt x="142345" y="1835610"/>
                  <a:pt x="690529" y="1107632"/>
                  <a:pt x="2046880" y="725544"/>
                </a:cubicBezTo>
                <a:cubicBezTo>
                  <a:pt x="2718002" y="538522"/>
                  <a:pt x="3082786" y="490258"/>
                  <a:pt x="3316570" y="452049"/>
                </a:cubicBezTo>
                <a:cubicBezTo>
                  <a:pt x="3495939" y="423895"/>
                  <a:pt x="3661200" y="395742"/>
                  <a:pt x="3810338" y="339434"/>
                </a:cubicBezTo>
                <a:cubicBezTo>
                  <a:pt x="3905061" y="303236"/>
                  <a:pt x="3953430" y="258994"/>
                  <a:pt x="3953430" y="194643"/>
                </a:cubicBezTo>
                <a:cubicBezTo>
                  <a:pt x="3953430" y="138838"/>
                  <a:pt x="3860471" y="69458"/>
                  <a:pt x="3737469" y="19592"/>
                </a:cubicBezTo>
                <a:lnTo>
                  <a:pt x="367670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04" y="404664"/>
            <a:ext cx="10969943" cy="711081"/>
          </a:xfrm>
        </p:spPr>
        <p:txBody>
          <a:bodyPr/>
          <a:lstStyle/>
          <a:p>
            <a:r>
              <a:rPr lang="en-IN" b="1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</a:t>
            </a:r>
            <a:r>
              <a:rPr lang="en-IN" sz="4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PORTRAIT Roadmap</a:t>
            </a:r>
            <a:br>
              <a:rPr lang="en-IN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IN" b="1" dirty="0">
                <a:solidFill>
                  <a:schemeClr val="accent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	         FY20-FY25</a:t>
            </a:r>
            <a:endParaRPr lang="en-IN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61C1B75-86E5-4835-A6E3-65E08265A554}"/>
              </a:ext>
            </a:extLst>
          </p:cNvPr>
          <p:cNvSpPr>
            <a:spLocks/>
          </p:cNvSpPr>
          <p:nvPr/>
        </p:nvSpPr>
        <p:spPr bwMode="auto">
          <a:xfrm>
            <a:off x="6359236" y="1775639"/>
            <a:ext cx="2500248" cy="5074311"/>
          </a:xfrm>
          <a:custGeom>
            <a:avLst/>
            <a:gdLst>
              <a:gd name="T0" fmla="*/ 1414 w 1434"/>
              <a:gd name="T1" fmla="*/ 2527 h 2527"/>
              <a:gd name="T2" fmla="*/ 153 w 1434"/>
              <a:gd name="T3" fmla="*/ 1187 h 2527"/>
              <a:gd name="T4" fmla="*/ 739 w 1434"/>
              <a:gd name="T5" fmla="*/ 374 h 2527"/>
              <a:gd name="T6" fmla="*/ 1212 w 1434"/>
              <a:gd name="T7" fmla="*/ 0 h 2527"/>
              <a:gd name="connsiteX0" fmla="*/ 9291 w 9291"/>
              <a:gd name="connsiteY0" fmla="*/ 10000 h 10000"/>
              <a:gd name="connsiteX1" fmla="*/ 497 w 9291"/>
              <a:gd name="connsiteY1" fmla="*/ 4697 h 10000"/>
              <a:gd name="connsiteX2" fmla="*/ 4583 w 9291"/>
              <a:gd name="connsiteY2" fmla="*/ 1480 h 10000"/>
              <a:gd name="connsiteX3" fmla="*/ 7882 w 9291"/>
              <a:gd name="connsiteY3" fmla="*/ 0 h 10000"/>
              <a:gd name="connsiteX0" fmla="*/ 10000 w 10000"/>
              <a:gd name="connsiteY0" fmla="*/ 9932 h 9932"/>
              <a:gd name="connsiteX1" fmla="*/ 535 w 10000"/>
              <a:gd name="connsiteY1" fmla="*/ 4629 h 9932"/>
              <a:gd name="connsiteX2" fmla="*/ 4933 w 10000"/>
              <a:gd name="connsiteY2" fmla="*/ 1412 h 9932"/>
              <a:gd name="connsiteX3" fmla="*/ 8483 w 10000"/>
              <a:gd name="connsiteY3" fmla="*/ 0 h 9932"/>
              <a:gd name="connsiteX0" fmla="*/ 9216 w 9216"/>
              <a:gd name="connsiteY0" fmla="*/ 10000 h 10000"/>
              <a:gd name="connsiteX1" fmla="*/ 814 w 9216"/>
              <a:gd name="connsiteY1" fmla="*/ 5150 h 10000"/>
              <a:gd name="connsiteX2" fmla="*/ 4149 w 9216"/>
              <a:gd name="connsiteY2" fmla="*/ 1422 h 10000"/>
              <a:gd name="connsiteX3" fmla="*/ 7699 w 9216"/>
              <a:gd name="connsiteY3" fmla="*/ 0 h 10000"/>
              <a:gd name="connsiteX0" fmla="*/ 9977 w 9977"/>
              <a:gd name="connsiteY0" fmla="*/ 10000 h 10000"/>
              <a:gd name="connsiteX1" fmla="*/ 860 w 9977"/>
              <a:gd name="connsiteY1" fmla="*/ 5150 h 10000"/>
              <a:gd name="connsiteX2" fmla="*/ 4479 w 9977"/>
              <a:gd name="connsiteY2" fmla="*/ 1422 h 10000"/>
              <a:gd name="connsiteX3" fmla="*/ 8331 w 9977"/>
              <a:gd name="connsiteY3" fmla="*/ 0 h 10000"/>
              <a:gd name="connsiteX0" fmla="*/ 10069 w 10069"/>
              <a:gd name="connsiteY0" fmla="*/ 10000 h 10000"/>
              <a:gd name="connsiteX1" fmla="*/ 931 w 10069"/>
              <a:gd name="connsiteY1" fmla="*/ 5150 h 10000"/>
              <a:gd name="connsiteX2" fmla="*/ 4558 w 10069"/>
              <a:gd name="connsiteY2" fmla="*/ 1422 h 10000"/>
              <a:gd name="connsiteX3" fmla="*/ 8419 w 10069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9" h="10000">
                <a:moveTo>
                  <a:pt x="10069" y="10000"/>
                </a:moveTo>
                <a:cubicBezTo>
                  <a:pt x="10069" y="10000"/>
                  <a:pt x="2286" y="6206"/>
                  <a:pt x="931" y="5150"/>
                </a:cubicBezTo>
                <a:cubicBezTo>
                  <a:pt x="-424" y="4094"/>
                  <a:pt x="-1066" y="1912"/>
                  <a:pt x="4558" y="1422"/>
                </a:cubicBezTo>
                <a:cubicBezTo>
                  <a:pt x="10191" y="931"/>
                  <a:pt x="9469" y="278"/>
                  <a:pt x="8419" y="0"/>
                </a:cubicBezTo>
              </a:path>
            </a:pathLst>
          </a:custGeom>
          <a:noFill/>
          <a:ln w="7938" cap="flat">
            <a:solidFill>
              <a:srgbClr val="D2A7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A6DEC825-0F3E-4FD1-AE91-9CAB1E0B56A6}"/>
              </a:ext>
            </a:extLst>
          </p:cNvPr>
          <p:cNvSpPr>
            <a:spLocks/>
          </p:cNvSpPr>
          <p:nvPr/>
        </p:nvSpPr>
        <p:spPr bwMode="auto">
          <a:xfrm>
            <a:off x="2536406" y="1842656"/>
            <a:ext cx="5890048" cy="5085330"/>
          </a:xfrm>
          <a:custGeom>
            <a:avLst/>
            <a:gdLst>
              <a:gd name="T0" fmla="*/ 0 w 3114"/>
              <a:gd name="T1" fmla="*/ 2429 h 2429"/>
              <a:gd name="T2" fmla="*/ 1010 w 3114"/>
              <a:gd name="T3" fmla="*/ 611 h 2429"/>
              <a:gd name="T4" fmla="*/ 2564 w 3114"/>
              <a:gd name="T5" fmla="*/ 67 h 2429"/>
              <a:gd name="T6" fmla="*/ 3114 w 3114"/>
              <a:gd name="T7" fmla="*/ 0 h 2429"/>
              <a:gd name="connsiteX0" fmla="*/ 0 w 8709"/>
              <a:gd name="connsiteY0" fmla="*/ 10659 h 10659"/>
              <a:gd name="connsiteX1" fmla="*/ 3243 w 8709"/>
              <a:gd name="connsiteY1" fmla="*/ 3174 h 10659"/>
              <a:gd name="connsiteX2" fmla="*/ 8234 w 8709"/>
              <a:gd name="connsiteY2" fmla="*/ 935 h 10659"/>
              <a:gd name="connsiteX3" fmla="*/ 8709 w 8709"/>
              <a:gd name="connsiteY3" fmla="*/ 0 h 10659"/>
              <a:gd name="connsiteX0" fmla="*/ 0 w 11479"/>
              <a:gd name="connsiteY0" fmla="*/ 10000 h 10000"/>
              <a:gd name="connsiteX1" fmla="*/ 3724 w 11479"/>
              <a:gd name="connsiteY1" fmla="*/ 2978 h 10000"/>
              <a:gd name="connsiteX2" fmla="*/ 9455 w 11479"/>
              <a:gd name="connsiteY2" fmla="*/ 877 h 10000"/>
              <a:gd name="connsiteX3" fmla="*/ 10000 w 11479"/>
              <a:gd name="connsiteY3" fmla="*/ 0 h 10000"/>
              <a:gd name="connsiteX0" fmla="*/ 0 w 11395"/>
              <a:gd name="connsiteY0" fmla="*/ 9977 h 9977"/>
              <a:gd name="connsiteX1" fmla="*/ 3724 w 11395"/>
              <a:gd name="connsiteY1" fmla="*/ 2955 h 9977"/>
              <a:gd name="connsiteX2" fmla="*/ 9455 w 11395"/>
              <a:gd name="connsiteY2" fmla="*/ 854 h 9977"/>
              <a:gd name="connsiteX3" fmla="*/ 9885 w 11395"/>
              <a:gd name="connsiteY3" fmla="*/ 0 h 9977"/>
              <a:gd name="connsiteX0" fmla="*/ 0 w 9651"/>
              <a:gd name="connsiteY0" fmla="*/ 10000 h 10000"/>
              <a:gd name="connsiteX1" fmla="*/ 3268 w 9651"/>
              <a:gd name="connsiteY1" fmla="*/ 2962 h 10000"/>
              <a:gd name="connsiteX2" fmla="*/ 8297 w 9651"/>
              <a:gd name="connsiteY2" fmla="*/ 856 h 10000"/>
              <a:gd name="connsiteX3" fmla="*/ 8675 w 9651"/>
              <a:gd name="connsiteY3" fmla="*/ 0 h 10000"/>
              <a:gd name="connsiteX0" fmla="*/ 0 w 10662"/>
              <a:gd name="connsiteY0" fmla="*/ 9871 h 9871"/>
              <a:gd name="connsiteX1" fmla="*/ 3386 w 10662"/>
              <a:gd name="connsiteY1" fmla="*/ 2833 h 9871"/>
              <a:gd name="connsiteX2" fmla="*/ 8597 w 10662"/>
              <a:gd name="connsiteY2" fmla="*/ 727 h 9871"/>
              <a:gd name="connsiteX3" fmla="*/ 9849 w 10662"/>
              <a:gd name="connsiteY3" fmla="*/ 0 h 9871"/>
              <a:gd name="connsiteX0" fmla="*/ 0 w 9713"/>
              <a:gd name="connsiteY0" fmla="*/ 10000 h 10000"/>
              <a:gd name="connsiteX1" fmla="*/ 3176 w 9713"/>
              <a:gd name="connsiteY1" fmla="*/ 2870 h 10000"/>
              <a:gd name="connsiteX2" fmla="*/ 8063 w 9713"/>
              <a:gd name="connsiteY2" fmla="*/ 737 h 10000"/>
              <a:gd name="connsiteX3" fmla="*/ 9237 w 9713"/>
              <a:gd name="connsiteY3" fmla="*/ 0 h 10000"/>
              <a:gd name="connsiteX0" fmla="*/ 0 w 10000"/>
              <a:gd name="connsiteY0" fmla="*/ 10000 h 10000"/>
              <a:gd name="connsiteX1" fmla="*/ 3270 w 10000"/>
              <a:gd name="connsiteY1" fmla="*/ 2870 h 10000"/>
              <a:gd name="connsiteX2" fmla="*/ 8301 w 10000"/>
              <a:gd name="connsiteY2" fmla="*/ 737 h 10000"/>
              <a:gd name="connsiteX3" fmla="*/ 9510 w 10000"/>
              <a:gd name="connsiteY3" fmla="*/ 0 h 10000"/>
              <a:gd name="connsiteX0" fmla="*/ 0 w 10177"/>
              <a:gd name="connsiteY0" fmla="*/ 9915 h 9915"/>
              <a:gd name="connsiteX1" fmla="*/ 3270 w 10177"/>
              <a:gd name="connsiteY1" fmla="*/ 2785 h 9915"/>
              <a:gd name="connsiteX2" fmla="*/ 8301 w 10177"/>
              <a:gd name="connsiteY2" fmla="*/ 652 h 9915"/>
              <a:gd name="connsiteX3" fmla="*/ 9719 w 10177"/>
              <a:gd name="connsiteY3" fmla="*/ 0 h 9915"/>
              <a:gd name="connsiteX0" fmla="*/ 0 w 9832"/>
              <a:gd name="connsiteY0" fmla="*/ 10000 h 10000"/>
              <a:gd name="connsiteX1" fmla="*/ 3213 w 9832"/>
              <a:gd name="connsiteY1" fmla="*/ 2809 h 10000"/>
              <a:gd name="connsiteX2" fmla="*/ 8157 w 9832"/>
              <a:gd name="connsiteY2" fmla="*/ 658 h 10000"/>
              <a:gd name="connsiteX3" fmla="*/ 9550 w 9832"/>
              <a:gd name="connsiteY3" fmla="*/ 0 h 10000"/>
              <a:gd name="connsiteX0" fmla="*/ 0 w 10152"/>
              <a:gd name="connsiteY0" fmla="*/ 9946 h 9946"/>
              <a:gd name="connsiteX1" fmla="*/ 3268 w 10152"/>
              <a:gd name="connsiteY1" fmla="*/ 2755 h 9946"/>
              <a:gd name="connsiteX2" fmla="*/ 8296 w 10152"/>
              <a:gd name="connsiteY2" fmla="*/ 604 h 9946"/>
              <a:gd name="connsiteX3" fmla="*/ 9884 w 10152"/>
              <a:gd name="connsiteY3" fmla="*/ 0 h 9946"/>
              <a:gd name="connsiteX0" fmla="*/ 0 w 10032"/>
              <a:gd name="connsiteY0" fmla="*/ 10000 h 10000"/>
              <a:gd name="connsiteX1" fmla="*/ 3219 w 10032"/>
              <a:gd name="connsiteY1" fmla="*/ 2770 h 10000"/>
              <a:gd name="connsiteX2" fmla="*/ 8172 w 10032"/>
              <a:gd name="connsiteY2" fmla="*/ 607 h 10000"/>
              <a:gd name="connsiteX3" fmla="*/ 9736 w 10032"/>
              <a:gd name="connsiteY3" fmla="*/ 0 h 10000"/>
              <a:gd name="connsiteX0" fmla="*/ 0 w 10066"/>
              <a:gd name="connsiteY0" fmla="*/ 10000 h 10000"/>
              <a:gd name="connsiteX1" fmla="*/ 3219 w 10066"/>
              <a:gd name="connsiteY1" fmla="*/ 2770 h 10000"/>
              <a:gd name="connsiteX2" fmla="*/ 8172 w 10066"/>
              <a:gd name="connsiteY2" fmla="*/ 607 h 10000"/>
              <a:gd name="connsiteX3" fmla="*/ 9736 w 10066"/>
              <a:gd name="connsiteY3" fmla="*/ 0 h 10000"/>
              <a:gd name="connsiteX0" fmla="*/ 0 w 9831"/>
              <a:gd name="connsiteY0" fmla="*/ 10000 h 10000"/>
              <a:gd name="connsiteX1" fmla="*/ 3219 w 9831"/>
              <a:gd name="connsiteY1" fmla="*/ 2770 h 10000"/>
              <a:gd name="connsiteX2" fmla="*/ 8172 w 9831"/>
              <a:gd name="connsiteY2" fmla="*/ 607 h 10000"/>
              <a:gd name="connsiteX3" fmla="*/ 9736 w 9831"/>
              <a:gd name="connsiteY3" fmla="*/ 0 h 10000"/>
              <a:gd name="connsiteX0" fmla="*/ 0 w 10197"/>
              <a:gd name="connsiteY0" fmla="*/ 9955 h 9955"/>
              <a:gd name="connsiteX1" fmla="*/ 3274 w 10197"/>
              <a:gd name="connsiteY1" fmla="*/ 2725 h 9955"/>
              <a:gd name="connsiteX2" fmla="*/ 8312 w 10197"/>
              <a:gd name="connsiteY2" fmla="*/ 562 h 9955"/>
              <a:gd name="connsiteX3" fmla="*/ 10110 w 10197"/>
              <a:gd name="connsiteY3" fmla="*/ 0 h 9955"/>
              <a:gd name="connsiteX0" fmla="*/ 0 w 10007"/>
              <a:gd name="connsiteY0" fmla="*/ 10000 h 10000"/>
              <a:gd name="connsiteX1" fmla="*/ 3211 w 10007"/>
              <a:gd name="connsiteY1" fmla="*/ 2737 h 10000"/>
              <a:gd name="connsiteX2" fmla="*/ 8151 w 10007"/>
              <a:gd name="connsiteY2" fmla="*/ 565 h 10000"/>
              <a:gd name="connsiteX3" fmla="*/ 9915 w 10007"/>
              <a:gd name="connsiteY3" fmla="*/ 0 h 10000"/>
              <a:gd name="connsiteX0" fmla="*/ 0 w 10007"/>
              <a:gd name="connsiteY0" fmla="*/ 10000 h 10000"/>
              <a:gd name="connsiteX1" fmla="*/ 3211 w 10007"/>
              <a:gd name="connsiteY1" fmla="*/ 2737 h 10000"/>
              <a:gd name="connsiteX2" fmla="*/ 8151 w 10007"/>
              <a:gd name="connsiteY2" fmla="*/ 565 h 10000"/>
              <a:gd name="connsiteX3" fmla="*/ 9915 w 10007"/>
              <a:gd name="connsiteY3" fmla="*/ 0 h 10000"/>
              <a:gd name="connsiteX0" fmla="*/ 0 w 9495"/>
              <a:gd name="connsiteY0" fmla="*/ 10155 h 10155"/>
              <a:gd name="connsiteX1" fmla="*/ 2699 w 9495"/>
              <a:gd name="connsiteY1" fmla="*/ 2737 h 10155"/>
              <a:gd name="connsiteX2" fmla="*/ 7639 w 9495"/>
              <a:gd name="connsiteY2" fmla="*/ 565 h 10155"/>
              <a:gd name="connsiteX3" fmla="*/ 9403 w 9495"/>
              <a:gd name="connsiteY3" fmla="*/ 0 h 10155"/>
              <a:gd name="connsiteX0" fmla="*/ 0 w 10000"/>
              <a:gd name="connsiteY0" fmla="*/ 10000 h 10000"/>
              <a:gd name="connsiteX1" fmla="*/ 2843 w 10000"/>
              <a:gd name="connsiteY1" fmla="*/ 2695 h 10000"/>
              <a:gd name="connsiteX2" fmla="*/ 8045 w 10000"/>
              <a:gd name="connsiteY2" fmla="*/ 556 h 10000"/>
              <a:gd name="connsiteX3" fmla="*/ 9903 w 10000"/>
              <a:gd name="connsiteY3" fmla="*/ 0 h 10000"/>
              <a:gd name="connsiteX0" fmla="*/ 0 w 10000"/>
              <a:gd name="connsiteY0" fmla="*/ 10000 h 10000"/>
              <a:gd name="connsiteX1" fmla="*/ 2519 w 10000"/>
              <a:gd name="connsiteY1" fmla="*/ 3152 h 10000"/>
              <a:gd name="connsiteX2" fmla="*/ 8045 w 10000"/>
              <a:gd name="connsiteY2" fmla="*/ 556 h 10000"/>
              <a:gd name="connsiteX3" fmla="*/ 9903 w 10000"/>
              <a:gd name="connsiteY3" fmla="*/ 0 h 10000"/>
              <a:gd name="connsiteX0" fmla="*/ 0 w 10000"/>
              <a:gd name="connsiteY0" fmla="*/ 10000 h 10000"/>
              <a:gd name="connsiteX1" fmla="*/ 2519 w 10000"/>
              <a:gd name="connsiteY1" fmla="*/ 3152 h 10000"/>
              <a:gd name="connsiteX2" fmla="*/ 8045 w 10000"/>
              <a:gd name="connsiteY2" fmla="*/ 556 h 10000"/>
              <a:gd name="connsiteX3" fmla="*/ 9903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66" y="6909"/>
                  <a:pt x="1124" y="4679"/>
                  <a:pt x="2519" y="3152"/>
                </a:cubicBezTo>
                <a:cubicBezTo>
                  <a:pt x="4420" y="1071"/>
                  <a:pt x="6848" y="707"/>
                  <a:pt x="8045" y="556"/>
                </a:cubicBezTo>
                <a:cubicBezTo>
                  <a:pt x="8799" y="461"/>
                  <a:pt x="10413" y="382"/>
                  <a:pt x="9903" y="0"/>
                </a:cubicBezTo>
              </a:path>
            </a:pathLst>
          </a:custGeom>
          <a:noFill/>
          <a:ln w="7938" cap="flat">
            <a:solidFill>
              <a:srgbClr val="D2A7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BD20EF-DF42-4872-B47E-6BFE56AF341B}"/>
              </a:ext>
            </a:extLst>
          </p:cNvPr>
          <p:cNvSpPr/>
          <p:nvPr/>
        </p:nvSpPr>
        <p:spPr>
          <a:xfrm>
            <a:off x="3821377" y="4581127"/>
            <a:ext cx="1188720" cy="11887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>
                <a:solidFill>
                  <a:srgbClr val="000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FY20</a:t>
            </a:r>
            <a:endParaRPr lang="en-IN" sz="3200" b="1" dirty="0">
              <a:solidFill>
                <a:srgbClr val="00009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17ED582-15F6-4B38-B0D8-8835E2F97162}"/>
              </a:ext>
            </a:extLst>
          </p:cNvPr>
          <p:cNvSpPr/>
          <p:nvPr/>
        </p:nvSpPr>
        <p:spPr>
          <a:xfrm>
            <a:off x="4585900" y="2835806"/>
            <a:ext cx="822960" cy="8229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rgbClr val="000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FY21</a:t>
            </a:r>
            <a:endParaRPr lang="en-IN" sz="2000" b="1" dirty="0">
              <a:solidFill>
                <a:srgbClr val="00009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FD5E885-2B58-4D9E-AD8E-2547FCD230CA}"/>
              </a:ext>
            </a:extLst>
          </p:cNvPr>
          <p:cNvSpPr/>
          <p:nvPr/>
        </p:nvSpPr>
        <p:spPr>
          <a:xfrm>
            <a:off x="6322795" y="2063515"/>
            <a:ext cx="640080" cy="64008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rgbClr val="000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FY22</a:t>
            </a:r>
            <a:endParaRPr lang="en-IN" sz="1600" b="1" dirty="0">
              <a:solidFill>
                <a:srgbClr val="00009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3970CE2-3BA0-495D-8109-DF481DDFA9C7}"/>
              </a:ext>
            </a:extLst>
          </p:cNvPr>
          <p:cNvSpPr/>
          <p:nvPr/>
        </p:nvSpPr>
        <p:spPr>
          <a:xfrm>
            <a:off x="7942555" y="192469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rgbClr val="000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FY23</a:t>
            </a:r>
            <a:endParaRPr lang="en-IN" sz="1200" b="1" dirty="0">
              <a:solidFill>
                <a:srgbClr val="00009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0994DB-C1B9-4001-918C-7D3CF909E62C}"/>
              </a:ext>
            </a:extLst>
          </p:cNvPr>
          <p:cNvSpPr txBox="1"/>
          <p:nvPr/>
        </p:nvSpPr>
        <p:spPr>
          <a:xfrm>
            <a:off x="8830716" y="1700808"/>
            <a:ext cx="3024336" cy="144655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 we refine the Actions needed four years from now and beyond, the </a:t>
            </a:r>
            <a:r>
              <a:rPr lang="en-US" b="1" i="1" kern="0" dirty="0">
                <a:solidFill>
                  <a:srgbClr val="D2A7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Portrait vision will guide us.</a:t>
            </a:r>
            <a:endParaRPr lang="en-US" sz="2000" b="1" i="1" kern="0" dirty="0">
              <a:solidFill>
                <a:srgbClr val="D2A7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B001C3-AF0C-455C-8838-5A338230B6A1}"/>
              </a:ext>
            </a:extLst>
          </p:cNvPr>
          <p:cNvSpPr txBox="1"/>
          <p:nvPr/>
        </p:nvSpPr>
        <p:spPr>
          <a:xfrm>
            <a:off x="1413892" y="1772816"/>
            <a:ext cx="49685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Three years from now, we will work to </a:t>
            </a:r>
            <a:r>
              <a:rPr lang="en-US" b="1" kern="0" dirty="0">
                <a:solidFill>
                  <a:srgbClr val="D2A7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scale and optimize</a:t>
            </a:r>
            <a:r>
              <a:rPr lang="en-US" sz="2000" b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the Actions for going forward.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F5CEAA-4F52-456D-B994-6EECE5470FA3}"/>
              </a:ext>
            </a:extLst>
          </p:cNvPr>
          <p:cNvSpPr txBox="1"/>
          <p:nvPr/>
        </p:nvSpPr>
        <p:spPr>
          <a:xfrm>
            <a:off x="448174" y="2869058"/>
            <a:ext cx="4176464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 FY21, we will build on the initial year’s Actions and start to</a:t>
            </a:r>
            <a:r>
              <a:rPr lang="en-US" sz="2000" b="1" kern="0" dirty="0">
                <a:solidFill>
                  <a:srgbClr val="D2A7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kern="0" dirty="0">
                <a:solidFill>
                  <a:srgbClr val="D2A7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integrate</a:t>
            </a:r>
            <a:r>
              <a:rPr lang="en-US" sz="2000" b="1" kern="0" dirty="0">
                <a:solidFill>
                  <a:srgbClr val="D2A7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practices and new ideas.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72ACDE-6272-4137-BE70-327F1589B0E4}"/>
              </a:ext>
            </a:extLst>
          </p:cNvPr>
          <p:cNvSpPr txBox="1"/>
          <p:nvPr/>
        </p:nvSpPr>
        <p:spPr>
          <a:xfrm>
            <a:off x="5086300" y="4581128"/>
            <a:ext cx="5904656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 we begin to implement the Portrait Plan, our focus is on the existing bright spots and foundational Actions we can take to </a:t>
            </a:r>
            <a:r>
              <a:rPr lang="en-US" b="1" kern="0" dirty="0"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explore and prepare</a:t>
            </a:r>
            <a:r>
              <a:rPr lang="en-US" b="1" kern="0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for this work.</a:t>
            </a:r>
          </a:p>
        </p:txBody>
      </p:sp>
      <p:pic>
        <p:nvPicPr>
          <p:cNvPr id="16" name="Picture 15" descr="Screen%20Shot%202019-05-01%20at%2012.50.38%20P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80" y="116632"/>
            <a:ext cx="4320480" cy="1584176"/>
          </a:xfrm>
          <a:prstGeom prst="rect">
            <a:avLst/>
          </a:prstGeom>
          <a:noFill/>
          <a:ln>
            <a:noFill/>
          </a:ln>
          <a:effectLst>
            <a:glow rad="63500">
              <a:schemeClr val="tx2">
                <a:lumMod val="60000"/>
                <a:lumOff val="40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8495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7"/>
          <p:cNvSpPr>
            <a:spLocks/>
          </p:cNvSpPr>
          <p:nvPr/>
        </p:nvSpPr>
        <p:spPr bwMode="auto">
          <a:xfrm>
            <a:off x="-1" y="365253"/>
            <a:ext cx="3992998" cy="2271806"/>
          </a:xfrm>
          <a:custGeom>
            <a:avLst/>
            <a:gdLst>
              <a:gd name="T0" fmla="*/ 1430 w 1430"/>
              <a:gd name="T1" fmla="*/ 0 h 660"/>
              <a:gd name="T2" fmla="*/ 1267 w 1430"/>
              <a:gd name="T3" fmla="*/ 334 h 660"/>
              <a:gd name="T4" fmla="*/ 1253 w 1430"/>
              <a:gd name="T5" fmla="*/ 358 h 660"/>
              <a:gd name="T6" fmla="*/ 1247 w 1430"/>
              <a:gd name="T7" fmla="*/ 367 h 660"/>
              <a:gd name="T8" fmla="*/ 1174 w 1430"/>
              <a:gd name="T9" fmla="*/ 422 h 660"/>
              <a:gd name="T10" fmla="*/ 1140 w 1430"/>
              <a:gd name="T11" fmla="*/ 427 h 660"/>
              <a:gd name="T12" fmla="*/ 1121 w 1430"/>
              <a:gd name="T13" fmla="*/ 427 h 660"/>
              <a:gd name="T14" fmla="*/ 141 w 1430"/>
              <a:gd name="T15" fmla="*/ 427 h 660"/>
              <a:gd name="T16" fmla="*/ 59 w 1430"/>
              <a:gd name="T17" fmla="*/ 470 h 660"/>
              <a:gd name="T18" fmla="*/ 24 w 1430"/>
              <a:gd name="T19" fmla="*/ 527 h 660"/>
              <a:gd name="T20" fmla="*/ 0 w 1430"/>
              <a:gd name="T21" fmla="*/ 660 h 660"/>
              <a:gd name="T22" fmla="*/ 0 w 1430"/>
              <a:gd name="T23" fmla="*/ 0 h 660"/>
              <a:gd name="T24" fmla="*/ 1430 w 1430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30" h="660">
                <a:moveTo>
                  <a:pt x="1430" y="0"/>
                </a:moveTo>
                <a:cubicBezTo>
                  <a:pt x="1267" y="334"/>
                  <a:pt x="1267" y="334"/>
                  <a:pt x="1267" y="334"/>
                </a:cubicBezTo>
                <a:cubicBezTo>
                  <a:pt x="1262" y="343"/>
                  <a:pt x="1258" y="351"/>
                  <a:pt x="1253" y="358"/>
                </a:cubicBezTo>
                <a:cubicBezTo>
                  <a:pt x="1251" y="361"/>
                  <a:pt x="1249" y="364"/>
                  <a:pt x="1247" y="367"/>
                </a:cubicBezTo>
                <a:cubicBezTo>
                  <a:pt x="1227" y="394"/>
                  <a:pt x="1202" y="413"/>
                  <a:pt x="1174" y="422"/>
                </a:cubicBezTo>
                <a:cubicBezTo>
                  <a:pt x="1163" y="426"/>
                  <a:pt x="1151" y="427"/>
                  <a:pt x="1140" y="427"/>
                </a:cubicBezTo>
                <a:cubicBezTo>
                  <a:pt x="1140" y="427"/>
                  <a:pt x="1133" y="427"/>
                  <a:pt x="1121" y="427"/>
                </a:cubicBezTo>
                <a:cubicBezTo>
                  <a:pt x="141" y="427"/>
                  <a:pt x="141" y="427"/>
                  <a:pt x="141" y="427"/>
                </a:cubicBezTo>
                <a:cubicBezTo>
                  <a:pt x="114" y="427"/>
                  <a:pt x="84" y="441"/>
                  <a:pt x="59" y="470"/>
                </a:cubicBezTo>
                <a:cubicBezTo>
                  <a:pt x="46" y="485"/>
                  <a:pt x="33" y="504"/>
                  <a:pt x="24" y="527"/>
                </a:cubicBezTo>
                <a:cubicBezTo>
                  <a:pt x="9" y="562"/>
                  <a:pt x="0" y="606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3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49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9" name="Freeform 18"/>
          <p:cNvSpPr>
            <a:spLocks/>
          </p:cNvSpPr>
          <p:nvPr/>
        </p:nvSpPr>
        <p:spPr bwMode="auto">
          <a:xfrm>
            <a:off x="0" y="166379"/>
            <a:ext cx="4624369" cy="2271806"/>
          </a:xfrm>
          <a:custGeom>
            <a:avLst/>
            <a:gdLst>
              <a:gd name="T0" fmla="*/ 1471 w 1471"/>
              <a:gd name="T1" fmla="*/ 0 h 660"/>
              <a:gd name="T2" fmla="*/ 1303 w 1471"/>
              <a:gd name="T3" fmla="*/ 335 h 660"/>
              <a:gd name="T4" fmla="*/ 1289 w 1471"/>
              <a:gd name="T5" fmla="*/ 359 h 660"/>
              <a:gd name="T6" fmla="*/ 1282 w 1471"/>
              <a:gd name="T7" fmla="*/ 367 h 660"/>
              <a:gd name="T8" fmla="*/ 1208 w 1471"/>
              <a:gd name="T9" fmla="*/ 422 h 660"/>
              <a:gd name="T10" fmla="*/ 1172 w 1471"/>
              <a:gd name="T11" fmla="*/ 428 h 660"/>
              <a:gd name="T12" fmla="*/ 1153 w 1471"/>
              <a:gd name="T13" fmla="*/ 428 h 660"/>
              <a:gd name="T14" fmla="*/ 145 w 1471"/>
              <a:gd name="T15" fmla="*/ 428 h 660"/>
              <a:gd name="T16" fmla="*/ 61 w 1471"/>
              <a:gd name="T17" fmla="*/ 470 h 660"/>
              <a:gd name="T18" fmla="*/ 24 w 1471"/>
              <a:gd name="T19" fmla="*/ 528 h 660"/>
              <a:gd name="T20" fmla="*/ 0 w 1471"/>
              <a:gd name="T21" fmla="*/ 660 h 660"/>
              <a:gd name="T22" fmla="*/ 0 w 1471"/>
              <a:gd name="T23" fmla="*/ 0 h 660"/>
              <a:gd name="T24" fmla="*/ 1471 w 1471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71" h="660">
                <a:moveTo>
                  <a:pt x="1471" y="0"/>
                </a:moveTo>
                <a:cubicBezTo>
                  <a:pt x="1303" y="335"/>
                  <a:pt x="1303" y="335"/>
                  <a:pt x="1303" y="335"/>
                </a:cubicBezTo>
                <a:cubicBezTo>
                  <a:pt x="1299" y="343"/>
                  <a:pt x="1294" y="351"/>
                  <a:pt x="1289" y="359"/>
                </a:cubicBezTo>
                <a:cubicBezTo>
                  <a:pt x="1287" y="362"/>
                  <a:pt x="1285" y="365"/>
                  <a:pt x="1282" y="367"/>
                </a:cubicBezTo>
                <a:cubicBezTo>
                  <a:pt x="1262" y="395"/>
                  <a:pt x="1236" y="414"/>
                  <a:pt x="1208" y="422"/>
                </a:cubicBezTo>
                <a:cubicBezTo>
                  <a:pt x="1197" y="426"/>
                  <a:pt x="1185" y="428"/>
                  <a:pt x="1172" y="428"/>
                </a:cubicBezTo>
                <a:cubicBezTo>
                  <a:pt x="1172" y="428"/>
                  <a:pt x="1166" y="428"/>
                  <a:pt x="1153" y="428"/>
                </a:cubicBezTo>
                <a:cubicBezTo>
                  <a:pt x="145" y="428"/>
                  <a:pt x="145" y="428"/>
                  <a:pt x="145" y="428"/>
                </a:cubicBezTo>
                <a:cubicBezTo>
                  <a:pt x="117" y="428"/>
                  <a:pt x="87" y="442"/>
                  <a:pt x="61" y="470"/>
                </a:cubicBezTo>
                <a:cubicBezTo>
                  <a:pt x="47" y="485"/>
                  <a:pt x="34" y="505"/>
                  <a:pt x="24" y="528"/>
                </a:cubicBezTo>
                <a:cubicBezTo>
                  <a:pt x="9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71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5000">
                <a:srgbClr val="EBFCFF"/>
              </a:gs>
            </a:gsLst>
            <a:lin ang="0" scaled="1"/>
          </a:gradFill>
          <a:ln>
            <a:noFill/>
          </a:ln>
          <a:effectLst>
            <a:outerShdw blurRad="203200" dist="38100" dir="2700000" algn="tl" rotWithShape="0">
              <a:prstClr val="black">
                <a:alpha val="10000"/>
              </a:prstClr>
            </a:outerShdw>
          </a:effec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40" name="Freeform 19"/>
          <p:cNvSpPr>
            <a:spLocks/>
          </p:cNvSpPr>
          <p:nvPr/>
        </p:nvSpPr>
        <p:spPr bwMode="auto">
          <a:xfrm>
            <a:off x="0" y="893"/>
            <a:ext cx="5167813" cy="2271806"/>
          </a:xfrm>
          <a:custGeom>
            <a:avLst/>
            <a:gdLst>
              <a:gd name="T0" fmla="*/ 1504 w 1504"/>
              <a:gd name="T1" fmla="*/ 0 h 660"/>
              <a:gd name="T2" fmla="*/ 1333 w 1504"/>
              <a:gd name="T3" fmla="*/ 335 h 660"/>
              <a:gd name="T4" fmla="*/ 1318 w 1504"/>
              <a:gd name="T5" fmla="*/ 359 h 660"/>
              <a:gd name="T6" fmla="*/ 1312 w 1504"/>
              <a:gd name="T7" fmla="*/ 367 h 660"/>
              <a:gd name="T8" fmla="*/ 1236 w 1504"/>
              <a:gd name="T9" fmla="*/ 422 h 660"/>
              <a:gd name="T10" fmla="*/ 1199 w 1504"/>
              <a:gd name="T11" fmla="*/ 428 h 660"/>
              <a:gd name="T12" fmla="*/ 1180 w 1504"/>
              <a:gd name="T13" fmla="*/ 428 h 660"/>
              <a:gd name="T14" fmla="*/ 148 w 1504"/>
              <a:gd name="T15" fmla="*/ 428 h 660"/>
              <a:gd name="T16" fmla="*/ 62 w 1504"/>
              <a:gd name="T17" fmla="*/ 470 h 660"/>
              <a:gd name="T18" fmla="*/ 25 w 1504"/>
              <a:gd name="T19" fmla="*/ 528 h 660"/>
              <a:gd name="T20" fmla="*/ 0 w 1504"/>
              <a:gd name="T21" fmla="*/ 660 h 660"/>
              <a:gd name="T22" fmla="*/ 0 w 1504"/>
              <a:gd name="T23" fmla="*/ 0 h 660"/>
              <a:gd name="T24" fmla="*/ 1504 w 1504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4" h="660">
                <a:moveTo>
                  <a:pt x="1504" y="0"/>
                </a:moveTo>
                <a:cubicBezTo>
                  <a:pt x="1333" y="335"/>
                  <a:pt x="1333" y="335"/>
                  <a:pt x="1333" y="335"/>
                </a:cubicBezTo>
                <a:cubicBezTo>
                  <a:pt x="1328" y="343"/>
                  <a:pt x="1323" y="351"/>
                  <a:pt x="1318" y="359"/>
                </a:cubicBezTo>
                <a:cubicBezTo>
                  <a:pt x="1316" y="362"/>
                  <a:pt x="1314" y="365"/>
                  <a:pt x="1312" y="367"/>
                </a:cubicBezTo>
                <a:cubicBezTo>
                  <a:pt x="1291" y="395"/>
                  <a:pt x="1264" y="414"/>
                  <a:pt x="1236" y="422"/>
                </a:cubicBezTo>
                <a:cubicBezTo>
                  <a:pt x="1224" y="426"/>
                  <a:pt x="1212" y="428"/>
                  <a:pt x="1199" y="428"/>
                </a:cubicBezTo>
                <a:cubicBezTo>
                  <a:pt x="1199" y="428"/>
                  <a:pt x="1192" y="428"/>
                  <a:pt x="1180" y="428"/>
                </a:cubicBezTo>
                <a:cubicBezTo>
                  <a:pt x="148" y="428"/>
                  <a:pt x="148" y="428"/>
                  <a:pt x="148" y="428"/>
                </a:cubicBezTo>
                <a:cubicBezTo>
                  <a:pt x="120" y="428"/>
                  <a:pt x="89" y="442"/>
                  <a:pt x="62" y="470"/>
                </a:cubicBezTo>
                <a:cubicBezTo>
                  <a:pt x="48" y="485"/>
                  <a:pt x="35" y="505"/>
                  <a:pt x="25" y="528"/>
                </a:cubicBezTo>
                <a:cubicBezTo>
                  <a:pt x="10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504" y="0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70000"/>
                </a:schemeClr>
              </a:gs>
              <a:gs pos="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14" name="Rectangle 13"/>
          <p:cNvSpPr/>
          <p:nvPr/>
        </p:nvSpPr>
        <p:spPr>
          <a:xfrm>
            <a:off x="142449" y="98682"/>
            <a:ext cx="4753642" cy="1261555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r>
              <a:rPr lang="en-US" sz="1999" spc="200" dirty="0">
                <a:ln w="0">
                  <a:noFill/>
                </a:ln>
                <a:solidFill>
                  <a:schemeClr val="accent3"/>
                </a:solidFill>
                <a:latin typeface="Impact" panose="020B0806030902050204" pitchFamily="34" charset="0"/>
              </a:rPr>
              <a:t>Priority 1:</a:t>
            </a:r>
          </a:p>
          <a:p>
            <a:r>
              <a:rPr lang="en-US" sz="2799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ALL STUDENTS ARE DRIVERS </a:t>
            </a:r>
          </a:p>
          <a:p>
            <a:r>
              <a:rPr lang="en-US" sz="2799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OF THEIR OWN LEARNING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09678"/>
              </p:ext>
            </p:extLst>
          </p:nvPr>
        </p:nvGraphicFramePr>
        <p:xfrm>
          <a:off x="5158308" y="154847"/>
          <a:ext cx="6552729" cy="262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6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Incorporate opportunities for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student choice, independent learning, personalized pathways</a:t>
                      </a:r>
                      <a:endParaRPr lang="en-US" sz="1800" b="1" cap="none" spc="0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Provide structures and experiences that enable student efficacy, leadership, and voice</a:t>
                      </a:r>
                    </a:p>
                    <a:p>
                      <a:endParaRPr lang="en-US" sz="1800" dirty="0"/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C</a:t>
                      </a:r>
                    </a:p>
                    <a:p>
                      <a:pPr algn="ctr"/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Teach students content and</a:t>
                      </a:r>
                      <a:r>
                        <a:rPr lang="en-US" sz="1800" b="1" baseline="0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skills necessary for them to grow personally and academically</a:t>
                      </a:r>
                    </a:p>
                    <a:p>
                      <a:endParaRPr lang="en-US" sz="1800" dirty="0"/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450" y="2337888"/>
            <a:ext cx="1204637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200" dirty="0">
                <a:ln w="0">
                  <a:noFill/>
                </a:ln>
                <a:solidFill>
                  <a:schemeClr val="tx2"/>
                </a:solidFill>
                <a:latin typeface="Impact" panose="020B0806030902050204" pitchFamily="34" charset="0"/>
              </a:rPr>
              <a:t>ACTIONS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1-1: </a:t>
            </a:r>
            <a:r>
              <a:rPr lang="en-US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 common understanding of student-centered learning &amp; assess current practices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1-2:</a:t>
            </a:r>
            <a:r>
              <a:rPr lang="en-US" b="1" dirty="0">
                <a:ln w="0">
                  <a:noFill/>
                </a:ln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Launch Full-Day Kindergarten and document alignment with Portrait competencies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1-3: </a:t>
            </a:r>
            <a:r>
              <a:rPr lang="en-US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Assess and expand existing structures/experiences for student efficacy, leadership, voice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1-4: </a:t>
            </a:r>
            <a:r>
              <a:rPr lang="en-US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Continue to align Science and Social Studies curriculum and student-centered instruction to state standards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1-5: </a:t>
            </a:r>
            <a:r>
              <a:rPr lang="en-US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Introduce Portrait to all students in developmentally appropriate ways and report results of student self-assessment on Portrait competencies</a:t>
            </a:r>
          </a:p>
        </p:txBody>
      </p:sp>
    </p:spTree>
    <p:extLst>
      <p:ext uri="{BB962C8B-B14F-4D97-AF65-F5344CB8AC3E}">
        <p14:creationId xmlns:p14="http://schemas.microsoft.com/office/powerpoint/2010/main" val="95507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Rectangular Callout 10"/>
          <p:cNvSpPr/>
          <p:nvPr/>
        </p:nvSpPr>
        <p:spPr>
          <a:xfrm>
            <a:off x="117747" y="1052736"/>
            <a:ext cx="5616625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1.1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 common understanding of student-centered learning &amp; assess current practices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7788" y="3212976"/>
            <a:ext cx="19473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/>
              <a:t>Shared background about the development of current definition of student-centered learning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422004" y="3212976"/>
            <a:ext cx="19442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/>
              <a:t>Brainstormed method for disseminating and gathering feedback</a:t>
            </a:r>
            <a:r>
              <a:rPr lang="en-US" dirty="0"/>
              <a:t>; data being collected</a:t>
            </a:r>
            <a:endParaRPr lang="en" dirty="0"/>
          </a:p>
        </p:txBody>
      </p:sp>
      <p:sp>
        <p:nvSpPr>
          <p:cNvPr id="65" name="Rectangle 64"/>
          <p:cNvSpPr/>
          <p:nvPr/>
        </p:nvSpPr>
        <p:spPr>
          <a:xfrm>
            <a:off x="5374332" y="3212976"/>
            <a:ext cx="2376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" b="1" dirty="0"/>
              <a:t>FDK launched and 3 of the 4 interdisciplinary units updated and implemented;  fourth unit in planning stage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78588" y="3212976"/>
            <a:ext cx="2160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" b="1" dirty="0"/>
              <a:t>Implementing plan for grade 1 teachers to observe K classrooms and discuss K program with K colleagues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1: ACTIONS 1.1 &amp; 1.2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78204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6238428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6022404" y="1052736"/>
            <a:ext cx="5616624" cy="13716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1.2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solidFill>
                  <a:schemeClr val="tx1"/>
                </a:solidFill>
              </a:rPr>
              <a:t>Launch Full-Day Kindergarten and document alignment to Portrait Competencies</a:t>
            </a:r>
          </a:p>
        </p:txBody>
      </p:sp>
      <p:sp>
        <p:nvSpPr>
          <p:cNvPr id="45" name="Oval 44"/>
          <p:cNvSpPr/>
          <p:nvPr/>
        </p:nvSpPr>
        <p:spPr>
          <a:xfrm>
            <a:off x="854268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846940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9982844" y="3212976"/>
            <a:ext cx="22059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298">
              <a:buSzPts val="1200"/>
            </a:pPr>
            <a:r>
              <a:rPr lang="en" b="1" dirty="0"/>
              <a:t>Using “look for” document for teachers and principals to use to guide instruction and observation</a:t>
            </a:r>
          </a:p>
        </p:txBody>
      </p:sp>
    </p:spTree>
    <p:extLst>
      <p:ext uri="{BB962C8B-B14F-4D97-AF65-F5344CB8AC3E}">
        <p14:creationId xmlns:p14="http://schemas.microsoft.com/office/powerpoint/2010/main" val="44015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62" name="Rectangle 61"/>
          <p:cNvSpPr/>
          <p:nvPr/>
        </p:nvSpPr>
        <p:spPr>
          <a:xfrm>
            <a:off x="189756" y="3212976"/>
            <a:ext cx="23762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efin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ed 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terms: student efficacy, leadership, and voice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; Analyzed FY18 district survey results related to the three areas </a:t>
            </a:r>
          </a:p>
          <a:p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endParaRPr lang="en" b="1" dirty="0"/>
          </a:p>
        </p:txBody>
      </p:sp>
      <p:sp>
        <p:nvSpPr>
          <p:cNvPr id="63" name="Rectangle 62"/>
          <p:cNvSpPr/>
          <p:nvPr/>
        </p:nvSpPr>
        <p:spPr>
          <a:xfrm>
            <a:off x="2422004" y="3212976"/>
            <a:ext cx="2016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Researched and c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reated 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draft 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checklist to help staff identify or introduce structures/experiences </a:t>
            </a:r>
            <a:endParaRPr lang="en" b="1" dirty="0"/>
          </a:p>
        </p:txBody>
      </p:sp>
      <p:sp>
        <p:nvSpPr>
          <p:cNvPr id="65" name="Rectangle 64"/>
          <p:cNvSpPr/>
          <p:nvPr/>
        </p:nvSpPr>
        <p:spPr>
          <a:xfrm>
            <a:off x="4366220" y="3212976"/>
            <a:ext cx="23042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23228">
              <a:buSzPts val="1400"/>
            </a:pP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Prepared 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questions to 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assess extent of 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student efficacy, leadership, voice 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through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FY20 district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survey </a:t>
            </a:r>
            <a:endParaRPr lang="en" b="1" dirty="0"/>
          </a:p>
        </p:txBody>
      </p:sp>
      <p:sp>
        <p:nvSpPr>
          <p:cNvPr id="66" name="Rectangle 65"/>
          <p:cNvSpPr/>
          <p:nvPr/>
        </p:nvSpPr>
        <p:spPr>
          <a:xfrm>
            <a:off x="6670476" y="3212976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89369">
              <a:buSzPts val="1000"/>
            </a:pPr>
            <a:r>
              <a:rPr lang="en" dirty="0"/>
              <a:t>Identified opportunities to build civic knowledge, skills and dispositions in all survey courses grades 9-11;  Conducted first student-led voter registration drive; Began design/pilot of civic engagement projects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1: ACTIONS 1.3 &amp; 1.4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2710036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4654252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5" name="Oval 44"/>
          <p:cNvSpPr/>
          <p:nvPr/>
        </p:nvSpPr>
        <p:spPr>
          <a:xfrm>
            <a:off x="854268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846940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17" name="Rectangular Callout 16"/>
          <p:cNvSpPr/>
          <p:nvPr/>
        </p:nvSpPr>
        <p:spPr>
          <a:xfrm>
            <a:off x="45740" y="1052736"/>
            <a:ext cx="5616625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1.3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" sz="2800" b="1" i="1" dirty="0">
                <a:solidFill>
                  <a:srgbClr val="000000"/>
                </a:solidFill>
              </a:rPr>
              <a:t>Assess and expand existing structures </a:t>
            </a:r>
            <a:r>
              <a:rPr lang="en-US" sz="2800" b="1" i="1" dirty="0">
                <a:solidFill>
                  <a:srgbClr val="000000"/>
                </a:solidFill>
              </a:rPr>
              <a:t>&amp;</a:t>
            </a:r>
            <a:r>
              <a:rPr lang="en" sz="2800" b="1" i="1" dirty="0">
                <a:solidFill>
                  <a:srgbClr val="000000"/>
                </a:solidFill>
              </a:rPr>
              <a:t> experiences for student efficacy, leadership, voice </a:t>
            </a:r>
            <a:endParaRPr lang="en-US" sz="2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5734372" y="1052736"/>
            <a:ext cx="6454453" cy="13716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1.4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800" b="1" i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Continue to </a:t>
            </a:r>
            <a:r>
              <a:rPr lang="en-US" sz="2800" b="1" i="1" dirty="0">
                <a:solidFill>
                  <a:srgbClr val="000000"/>
                </a:solidFill>
              </a:rPr>
              <a:t>a</a:t>
            </a:r>
            <a:r>
              <a:rPr lang="en" sz="2800" b="1" i="1" dirty="0">
                <a:solidFill>
                  <a:srgbClr val="000000"/>
                </a:solidFill>
              </a:rPr>
              <a:t>lign Science &amp; Social Studies curriculum and student-centered instruction to state standards</a:t>
            </a:r>
            <a:endParaRPr lang="en-US" sz="2800" b="1" i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37104" y="3212976"/>
            <a:ext cx="2251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Changes made to K-5 Science units &amp; PD conducted with new curriculum; </a:t>
            </a:r>
            <a:r>
              <a:rPr lang="en-US"/>
              <a:t>Science Center programs aligned to standards</a:t>
            </a:r>
          </a:p>
        </p:txBody>
      </p:sp>
    </p:spTree>
    <p:extLst>
      <p:ext uri="{BB962C8B-B14F-4D97-AF65-F5344CB8AC3E}">
        <p14:creationId xmlns:p14="http://schemas.microsoft.com/office/powerpoint/2010/main" val="282900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62" name="Rectangle 61"/>
          <p:cNvSpPr/>
          <p:nvPr/>
        </p:nvSpPr>
        <p:spPr>
          <a:xfrm>
            <a:off x="189756" y="3212976"/>
            <a:ext cx="2160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NHS created &amp; shared a PPT for high school students (accessibility resource at NHS to differentiate)</a:t>
            </a:r>
          </a:p>
          <a:p>
            <a:r>
              <a:rPr lang="en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endParaRPr lang="en" b="1" dirty="0"/>
          </a:p>
        </p:txBody>
      </p:sp>
      <p:sp>
        <p:nvSpPr>
          <p:cNvPr id="63" name="Rectangle 62"/>
          <p:cNvSpPr/>
          <p:nvPr/>
        </p:nvSpPr>
        <p:spPr>
          <a:xfrm>
            <a:off x="2710036" y="3212976"/>
            <a:ext cx="24482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Created resource folder for staff (NHS ppt, bingo board, Gr 5 activity, etc.) with diverse ways to intro Portrait to students by level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58308" y="3212976"/>
            <a:ext cx="2304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0124" lvl="1">
              <a:spcBef>
                <a:spcPts val="0"/>
              </a:spcBef>
              <a:buClr>
                <a:srgbClr val="000000"/>
              </a:buCl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Brainstormed accountability procedures; progression of rollout and scaffolding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78588" y="3218200"/>
            <a:ext cx="2160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0124" lvl="1">
              <a:buClr>
                <a:srgbClr val="000000"/>
              </a:buCl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Piloted</a:t>
            </a: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Buddy classes (5th </a:t>
            </a: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with</a:t>
            </a: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 K </a:t>
            </a: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student</a:t>
            </a: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s)</a:t>
            </a:r>
            <a:endParaRPr lang="en" b="1" u="sng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  <a:p>
            <a:pPr marL="220124" lvl="1">
              <a:spcBef>
                <a:spcPts val="0"/>
              </a:spcBef>
              <a:buClr>
                <a:srgbClr val="000000"/>
              </a:buCl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engaged in work around Portrait competencies</a:t>
            </a:r>
            <a:endParaRPr lang="en" b="1" u="sng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1: ACTION 1.5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37507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347381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850075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5" name="Oval 44"/>
          <p:cNvSpPr/>
          <p:nvPr/>
        </p:nvSpPr>
        <p:spPr>
          <a:xfrm>
            <a:off x="8226339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558908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17" name="Rectangular Callout 16"/>
          <p:cNvSpPr/>
          <p:nvPr/>
        </p:nvSpPr>
        <p:spPr>
          <a:xfrm>
            <a:off x="1917947" y="908720"/>
            <a:ext cx="8280921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1.5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Introduce Portrait to students in developmentally appropriate ways and report results of student self-assessment on Portrait Competencies</a:t>
            </a:r>
            <a:endParaRPr lang="en-US" sz="2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82845" y="3212976"/>
            <a:ext cx="22059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0124" lvl="1">
              <a:buClr>
                <a:srgbClr val="000000"/>
              </a:buClr>
              <a:buSzPts val="1000"/>
            </a:pP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Prepared questions for FY20 district survey on students’ self-assessment of Portrait competencies</a:t>
            </a:r>
            <a:endParaRPr lang="en" b="1" u="sng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2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7"/>
          <p:cNvSpPr>
            <a:spLocks/>
          </p:cNvSpPr>
          <p:nvPr/>
        </p:nvSpPr>
        <p:spPr bwMode="auto">
          <a:xfrm>
            <a:off x="-1" y="365253"/>
            <a:ext cx="3992998" cy="2271806"/>
          </a:xfrm>
          <a:custGeom>
            <a:avLst/>
            <a:gdLst>
              <a:gd name="T0" fmla="*/ 1430 w 1430"/>
              <a:gd name="T1" fmla="*/ 0 h 660"/>
              <a:gd name="T2" fmla="*/ 1267 w 1430"/>
              <a:gd name="T3" fmla="*/ 334 h 660"/>
              <a:gd name="T4" fmla="*/ 1253 w 1430"/>
              <a:gd name="T5" fmla="*/ 358 h 660"/>
              <a:gd name="T6" fmla="*/ 1247 w 1430"/>
              <a:gd name="T7" fmla="*/ 367 h 660"/>
              <a:gd name="T8" fmla="*/ 1174 w 1430"/>
              <a:gd name="T9" fmla="*/ 422 h 660"/>
              <a:gd name="T10" fmla="*/ 1140 w 1430"/>
              <a:gd name="T11" fmla="*/ 427 h 660"/>
              <a:gd name="T12" fmla="*/ 1121 w 1430"/>
              <a:gd name="T13" fmla="*/ 427 h 660"/>
              <a:gd name="T14" fmla="*/ 141 w 1430"/>
              <a:gd name="T15" fmla="*/ 427 h 660"/>
              <a:gd name="T16" fmla="*/ 59 w 1430"/>
              <a:gd name="T17" fmla="*/ 470 h 660"/>
              <a:gd name="T18" fmla="*/ 24 w 1430"/>
              <a:gd name="T19" fmla="*/ 527 h 660"/>
              <a:gd name="T20" fmla="*/ 0 w 1430"/>
              <a:gd name="T21" fmla="*/ 660 h 660"/>
              <a:gd name="T22" fmla="*/ 0 w 1430"/>
              <a:gd name="T23" fmla="*/ 0 h 660"/>
              <a:gd name="T24" fmla="*/ 1430 w 1430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30" h="660">
                <a:moveTo>
                  <a:pt x="1430" y="0"/>
                </a:moveTo>
                <a:cubicBezTo>
                  <a:pt x="1267" y="334"/>
                  <a:pt x="1267" y="334"/>
                  <a:pt x="1267" y="334"/>
                </a:cubicBezTo>
                <a:cubicBezTo>
                  <a:pt x="1262" y="343"/>
                  <a:pt x="1258" y="351"/>
                  <a:pt x="1253" y="358"/>
                </a:cubicBezTo>
                <a:cubicBezTo>
                  <a:pt x="1251" y="361"/>
                  <a:pt x="1249" y="364"/>
                  <a:pt x="1247" y="367"/>
                </a:cubicBezTo>
                <a:cubicBezTo>
                  <a:pt x="1227" y="394"/>
                  <a:pt x="1202" y="413"/>
                  <a:pt x="1174" y="422"/>
                </a:cubicBezTo>
                <a:cubicBezTo>
                  <a:pt x="1163" y="426"/>
                  <a:pt x="1151" y="427"/>
                  <a:pt x="1140" y="427"/>
                </a:cubicBezTo>
                <a:cubicBezTo>
                  <a:pt x="1140" y="427"/>
                  <a:pt x="1133" y="427"/>
                  <a:pt x="1121" y="427"/>
                </a:cubicBezTo>
                <a:cubicBezTo>
                  <a:pt x="141" y="427"/>
                  <a:pt x="141" y="427"/>
                  <a:pt x="141" y="427"/>
                </a:cubicBezTo>
                <a:cubicBezTo>
                  <a:pt x="114" y="427"/>
                  <a:pt x="84" y="441"/>
                  <a:pt x="59" y="470"/>
                </a:cubicBezTo>
                <a:cubicBezTo>
                  <a:pt x="46" y="485"/>
                  <a:pt x="33" y="504"/>
                  <a:pt x="24" y="527"/>
                </a:cubicBezTo>
                <a:cubicBezTo>
                  <a:pt x="9" y="562"/>
                  <a:pt x="0" y="606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3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49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9" name="Freeform 18"/>
          <p:cNvSpPr>
            <a:spLocks/>
          </p:cNvSpPr>
          <p:nvPr/>
        </p:nvSpPr>
        <p:spPr bwMode="auto">
          <a:xfrm>
            <a:off x="0" y="166379"/>
            <a:ext cx="4624369" cy="2271806"/>
          </a:xfrm>
          <a:custGeom>
            <a:avLst/>
            <a:gdLst>
              <a:gd name="T0" fmla="*/ 1471 w 1471"/>
              <a:gd name="T1" fmla="*/ 0 h 660"/>
              <a:gd name="T2" fmla="*/ 1303 w 1471"/>
              <a:gd name="T3" fmla="*/ 335 h 660"/>
              <a:gd name="T4" fmla="*/ 1289 w 1471"/>
              <a:gd name="T5" fmla="*/ 359 h 660"/>
              <a:gd name="T6" fmla="*/ 1282 w 1471"/>
              <a:gd name="T7" fmla="*/ 367 h 660"/>
              <a:gd name="T8" fmla="*/ 1208 w 1471"/>
              <a:gd name="T9" fmla="*/ 422 h 660"/>
              <a:gd name="T10" fmla="*/ 1172 w 1471"/>
              <a:gd name="T11" fmla="*/ 428 h 660"/>
              <a:gd name="T12" fmla="*/ 1153 w 1471"/>
              <a:gd name="T13" fmla="*/ 428 h 660"/>
              <a:gd name="T14" fmla="*/ 145 w 1471"/>
              <a:gd name="T15" fmla="*/ 428 h 660"/>
              <a:gd name="T16" fmla="*/ 61 w 1471"/>
              <a:gd name="T17" fmla="*/ 470 h 660"/>
              <a:gd name="T18" fmla="*/ 24 w 1471"/>
              <a:gd name="T19" fmla="*/ 528 h 660"/>
              <a:gd name="T20" fmla="*/ 0 w 1471"/>
              <a:gd name="T21" fmla="*/ 660 h 660"/>
              <a:gd name="T22" fmla="*/ 0 w 1471"/>
              <a:gd name="T23" fmla="*/ 0 h 660"/>
              <a:gd name="T24" fmla="*/ 1471 w 1471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71" h="660">
                <a:moveTo>
                  <a:pt x="1471" y="0"/>
                </a:moveTo>
                <a:cubicBezTo>
                  <a:pt x="1303" y="335"/>
                  <a:pt x="1303" y="335"/>
                  <a:pt x="1303" y="335"/>
                </a:cubicBezTo>
                <a:cubicBezTo>
                  <a:pt x="1299" y="343"/>
                  <a:pt x="1294" y="351"/>
                  <a:pt x="1289" y="359"/>
                </a:cubicBezTo>
                <a:cubicBezTo>
                  <a:pt x="1287" y="362"/>
                  <a:pt x="1285" y="365"/>
                  <a:pt x="1282" y="367"/>
                </a:cubicBezTo>
                <a:cubicBezTo>
                  <a:pt x="1262" y="395"/>
                  <a:pt x="1236" y="414"/>
                  <a:pt x="1208" y="422"/>
                </a:cubicBezTo>
                <a:cubicBezTo>
                  <a:pt x="1197" y="426"/>
                  <a:pt x="1185" y="428"/>
                  <a:pt x="1172" y="428"/>
                </a:cubicBezTo>
                <a:cubicBezTo>
                  <a:pt x="1172" y="428"/>
                  <a:pt x="1166" y="428"/>
                  <a:pt x="1153" y="428"/>
                </a:cubicBezTo>
                <a:cubicBezTo>
                  <a:pt x="145" y="428"/>
                  <a:pt x="145" y="428"/>
                  <a:pt x="145" y="428"/>
                </a:cubicBezTo>
                <a:cubicBezTo>
                  <a:pt x="117" y="428"/>
                  <a:pt x="87" y="442"/>
                  <a:pt x="61" y="470"/>
                </a:cubicBezTo>
                <a:cubicBezTo>
                  <a:pt x="47" y="485"/>
                  <a:pt x="34" y="505"/>
                  <a:pt x="24" y="528"/>
                </a:cubicBezTo>
                <a:cubicBezTo>
                  <a:pt x="9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471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5000">
                <a:srgbClr val="EBFCFF"/>
              </a:gs>
            </a:gsLst>
            <a:lin ang="0" scaled="1"/>
          </a:gradFill>
          <a:ln>
            <a:noFill/>
          </a:ln>
          <a:effectLst>
            <a:outerShdw blurRad="203200" dist="38100" dir="2700000" algn="tl" rotWithShape="0">
              <a:prstClr val="black">
                <a:alpha val="10000"/>
              </a:prstClr>
            </a:outerShdw>
          </a:effec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40" name="Freeform 19"/>
          <p:cNvSpPr>
            <a:spLocks/>
          </p:cNvSpPr>
          <p:nvPr/>
        </p:nvSpPr>
        <p:spPr bwMode="auto">
          <a:xfrm>
            <a:off x="0" y="893"/>
            <a:ext cx="5167813" cy="2271806"/>
          </a:xfrm>
          <a:custGeom>
            <a:avLst/>
            <a:gdLst>
              <a:gd name="T0" fmla="*/ 1504 w 1504"/>
              <a:gd name="T1" fmla="*/ 0 h 660"/>
              <a:gd name="T2" fmla="*/ 1333 w 1504"/>
              <a:gd name="T3" fmla="*/ 335 h 660"/>
              <a:gd name="T4" fmla="*/ 1318 w 1504"/>
              <a:gd name="T5" fmla="*/ 359 h 660"/>
              <a:gd name="T6" fmla="*/ 1312 w 1504"/>
              <a:gd name="T7" fmla="*/ 367 h 660"/>
              <a:gd name="T8" fmla="*/ 1236 w 1504"/>
              <a:gd name="T9" fmla="*/ 422 h 660"/>
              <a:gd name="T10" fmla="*/ 1199 w 1504"/>
              <a:gd name="T11" fmla="*/ 428 h 660"/>
              <a:gd name="T12" fmla="*/ 1180 w 1504"/>
              <a:gd name="T13" fmla="*/ 428 h 660"/>
              <a:gd name="T14" fmla="*/ 148 w 1504"/>
              <a:gd name="T15" fmla="*/ 428 h 660"/>
              <a:gd name="T16" fmla="*/ 62 w 1504"/>
              <a:gd name="T17" fmla="*/ 470 h 660"/>
              <a:gd name="T18" fmla="*/ 25 w 1504"/>
              <a:gd name="T19" fmla="*/ 528 h 660"/>
              <a:gd name="T20" fmla="*/ 0 w 1504"/>
              <a:gd name="T21" fmla="*/ 660 h 660"/>
              <a:gd name="T22" fmla="*/ 0 w 1504"/>
              <a:gd name="T23" fmla="*/ 0 h 660"/>
              <a:gd name="T24" fmla="*/ 1504 w 1504"/>
              <a:gd name="T25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4" h="660">
                <a:moveTo>
                  <a:pt x="1504" y="0"/>
                </a:moveTo>
                <a:cubicBezTo>
                  <a:pt x="1333" y="335"/>
                  <a:pt x="1333" y="335"/>
                  <a:pt x="1333" y="335"/>
                </a:cubicBezTo>
                <a:cubicBezTo>
                  <a:pt x="1328" y="343"/>
                  <a:pt x="1323" y="351"/>
                  <a:pt x="1318" y="359"/>
                </a:cubicBezTo>
                <a:cubicBezTo>
                  <a:pt x="1316" y="362"/>
                  <a:pt x="1314" y="365"/>
                  <a:pt x="1312" y="367"/>
                </a:cubicBezTo>
                <a:cubicBezTo>
                  <a:pt x="1291" y="395"/>
                  <a:pt x="1264" y="414"/>
                  <a:pt x="1236" y="422"/>
                </a:cubicBezTo>
                <a:cubicBezTo>
                  <a:pt x="1224" y="426"/>
                  <a:pt x="1212" y="428"/>
                  <a:pt x="1199" y="428"/>
                </a:cubicBezTo>
                <a:cubicBezTo>
                  <a:pt x="1199" y="428"/>
                  <a:pt x="1192" y="428"/>
                  <a:pt x="1180" y="428"/>
                </a:cubicBezTo>
                <a:cubicBezTo>
                  <a:pt x="148" y="428"/>
                  <a:pt x="148" y="428"/>
                  <a:pt x="148" y="428"/>
                </a:cubicBezTo>
                <a:cubicBezTo>
                  <a:pt x="120" y="428"/>
                  <a:pt x="89" y="442"/>
                  <a:pt x="62" y="470"/>
                </a:cubicBezTo>
                <a:cubicBezTo>
                  <a:pt x="48" y="485"/>
                  <a:pt x="35" y="505"/>
                  <a:pt x="25" y="528"/>
                </a:cubicBezTo>
                <a:cubicBezTo>
                  <a:pt x="10" y="563"/>
                  <a:pt x="0" y="607"/>
                  <a:pt x="0" y="660"/>
                </a:cubicBezTo>
                <a:cubicBezTo>
                  <a:pt x="0" y="0"/>
                  <a:pt x="0" y="0"/>
                  <a:pt x="0" y="0"/>
                </a:cubicBezTo>
                <a:lnTo>
                  <a:pt x="1504" y="0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70000"/>
                </a:schemeClr>
              </a:gs>
              <a:gs pos="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14" name="Rectangle 13"/>
          <p:cNvSpPr/>
          <p:nvPr/>
        </p:nvSpPr>
        <p:spPr>
          <a:xfrm>
            <a:off x="117748" y="-74400"/>
            <a:ext cx="5291299" cy="1631192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r>
              <a:rPr lang="en-US" sz="2000" spc="200" dirty="0">
                <a:ln w="0">
                  <a:noFill/>
                </a:ln>
                <a:solidFill>
                  <a:schemeClr val="accent3"/>
                </a:solidFill>
                <a:latin typeface="Impact" panose="020B0806030902050204" pitchFamily="34" charset="0"/>
              </a:rPr>
              <a:t>Priority 2:</a:t>
            </a:r>
          </a:p>
          <a:p>
            <a:pPr>
              <a:lnSpc>
                <a:spcPts val="3199"/>
              </a:lnSpc>
            </a:pPr>
            <a:r>
              <a:rPr lang="en-US" sz="2800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ALL STUDENTS EXPERIENCE INTEGRATIVE </a:t>
            </a:r>
          </a:p>
          <a:p>
            <a:pPr>
              <a:lnSpc>
                <a:spcPts val="3199"/>
              </a:lnSpc>
            </a:pPr>
            <a:r>
              <a:rPr lang="en-US" sz="2800" spc="200" dirty="0">
                <a:ln w="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</a:rPr>
              <a:t>TEACHING &amp; LEARNING</a:t>
            </a:r>
            <a:endParaRPr lang="en-US" sz="3200" spc="200" dirty="0">
              <a:ln w="0">
                <a:noFill/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20603"/>
              </p:ext>
            </p:extLst>
          </p:nvPr>
        </p:nvGraphicFramePr>
        <p:xfrm>
          <a:off x="5302323" y="154847"/>
          <a:ext cx="6611061" cy="2895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6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Extend interdisciplinary teaching and learning practices Pre-K to 12</a:t>
                      </a:r>
                      <a:endParaRPr lang="en-US" sz="1800" b="1" cap="none" spc="0" dirty="0">
                        <a:ln w="0"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Embed Portrait competencies, Technology, Inclusive Practices, SEL, and Equity into all curricula and instructional practices</a:t>
                      </a: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n w="0">
                            <a:noFill/>
                          </a:ln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Strategic Objective C</a:t>
                      </a:r>
                    </a:p>
                    <a:p>
                      <a:pPr algn="ctr"/>
                      <a:r>
                        <a:rPr lang="en-US" sz="1800" b="1" dirty="0">
                          <a:ln w="0"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Provide opportunities for students to demonstrate knowledge and skills through multiple means of expression</a:t>
                      </a:r>
                    </a:p>
                  </a:txBody>
                  <a:tcPr marL="91416" marR="91416" marT="45708" marB="45708">
                    <a:lnL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A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450" y="2697362"/>
            <a:ext cx="12046375" cy="3169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200" dirty="0">
                <a:ln w="0">
                  <a:noFill/>
                </a:ln>
                <a:solidFill>
                  <a:schemeClr val="tx2"/>
                </a:solidFill>
                <a:latin typeface="Impact" panose="020B0806030902050204" pitchFamily="34" charset="0"/>
              </a:rPr>
              <a:t>ACTIONS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2-1: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 common understanding of interdisciplinary teaching and learning and assess current practices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2-2: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Support existing interdisciplinary teaching and highlight best practices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2-3: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Align and synthesize district’s multiple plans, initiatives, and assessments </a:t>
            </a:r>
            <a:r>
              <a:rPr lang="en-US" sz="1200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(Technology Strategic Plan, District Curriculum Accommodation Plan, District Framework for Social &amp; Emotional Learning, Equity REAL Plan, multiple assessment methods, Portrait)</a:t>
            </a:r>
          </a:p>
          <a:p>
            <a:pPr>
              <a:spcAft>
                <a:spcPts val="1200"/>
              </a:spcAft>
              <a:defRPr/>
            </a:pPr>
            <a:r>
              <a:rPr lang="en-US" sz="2399" b="1" dirty="0">
                <a:ln w="0">
                  <a:noFill/>
                </a:ln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2-4: </a:t>
            </a:r>
            <a:r>
              <a:rPr lang="en-US" sz="2399" b="1" dirty="0">
                <a:ln w="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 framework for integrative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107195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Rectangular Callout 10"/>
          <p:cNvSpPr/>
          <p:nvPr/>
        </p:nvSpPr>
        <p:spPr>
          <a:xfrm>
            <a:off x="117747" y="1052736"/>
            <a:ext cx="6336705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2.1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sz="20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Develop common</a:t>
            </a:r>
            <a:r>
              <a:rPr lang="en-US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under</a:t>
            </a:r>
            <a:r>
              <a:rPr lang="en-US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-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standing of interdisciplinary teaching</a:t>
            </a:r>
            <a:r>
              <a:rPr lang="en-US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 &amp;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learning</a:t>
            </a:r>
            <a:r>
              <a:rPr lang="en-US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 and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 assess current practices</a:t>
            </a:r>
            <a:endParaRPr lang="en-US" sz="2800" i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7748" y="3212976"/>
            <a:ext cx="23073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Surveyed DLT members to understand perspectives on interdisciplinary definitions and practices across the district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66020" y="3212976"/>
            <a:ext cx="2304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Created a working definition of </a:t>
            </a: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I</a:t>
            </a: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nterdisciplinary learning</a:t>
            </a:r>
            <a:endParaRPr lang="en" b="1" dirty="0"/>
          </a:p>
        </p:txBody>
      </p:sp>
      <p:sp>
        <p:nvSpPr>
          <p:cNvPr id="65" name="Rectangle 64"/>
          <p:cNvSpPr/>
          <p:nvPr/>
        </p:nvSpPr>
        <p:spPr>
          <a:xfrm>
            <a:off x="4798268" y="3212976"/>
            <a:ext cx="2808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ts val="1000"/>
            </a:pPr>
            <a:r>
              <a:rPr lang="en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Shared definition at NHS and solicited feedback; expanding to middle and elementary schools for continued feedback and tweaks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78588" y="3212976"/>
            <a:ext cx="2304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ts val="1000"/>
            </a:pPr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9th grade Interdisciplinary program fully enrolled for FY21</a:t>
            </a:r>
            <a:endParaRPr lang="en" b="1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2: ACTIONS 2.1 &amp; 2.2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2969755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518348" y="2492896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6814492" y="1052736"/>
            <a:ext cx="5328592" cy="13716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  <a:r>
              <a:rPr lang="en-US" sz="2800" b="1" dirty="0">
                <a:ln w="0">
                  <a:noFill/>
                </a:ln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" sz="2800" b="1" i="1" dirty="0">
                <a:solidFill>
                  <a:schemeClr val="tx1"/>
                </a:solidFill>
                <a:ea typeface="Georgia"/>
                <a:cs typeface="Georgia"/>
                <a:sym typeface="Georgia"/>
              </a:rPr>
              <a:t>Support existing interdisciplinary teaching and highlight best practi</a:t>
            </a:r>
            <a:r>
              <a:rPr lang="en-US" sz="2800" b="1" i="1" dirty="0">
                <a:solidFill>
                  <a:schemeClr val="tx1"/>
                </a:solidFill>
                <a:ea typeface="Georgia"/>
                <a:cs typeface="Georgia"/>
                <a:sym typeface="Georgia"/>
              </a:rPr>
              <a:t>c</a:t>
            </a:r>
            <a:r>
              <a:rPr lang="en" sz="2800" b="1" i="1" dirty="0">
                <a:solidFill>
                  <a:schemeClr val="tx1"/>
                </a:solidFill>
                <a:ea typeface="Georgia"/>
                <a:cs typeface="Georgia"/>
                <a:sym typeface="Georgia"/>
              </a:rPr>
              <a:t>es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7942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414892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9910836" y="3212976"/>
            <a:ext cx="2304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Identified all competencies in Portrait of a Needham Graduate as Interdisciplinary skills </a:t>
            </a:r>
          </a:p>
        </p:txBody>
      </p:sp>
    </p:spTree>
    <p:extLst>
      <p:ext uri="{BB962C8B-B14F-4D97-AF65-F5344CB8AC3E}">
        <p14:creationId xmlns:p14="http://schemas.microsoft.com/office/powerpoint/2010/main" val="25448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814188"/>
            <a:ext cx="12188825" cy="11075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Rectangular Callout 10"/>
          <p:cNvSpPr/>
          <p:nvPr/>
        </p:nvSpPr>
        <p:spPr>
          <a:xfrm>
            <a:off x="117747" y="1052736"/>
            <a:ext cx="5832649" cy="1368152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2.3</a:t>
            </a:r>
            <a:r>
              <a:rPr lang="en-US" sz="28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sz="2000" b="1" dirty="0">
                <a:ln w="0">
                  <a:noFill/>
                </a:ln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Align and synthesize the district’s multiple plans, initiatives, and assessments</a:t>
            </a:r>
            <a:endParaRPr lang="en-US" sz="2800" i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7748" y="3212976"/>
            <a:ext cx="24482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Reviewed Technology Strategic Plan, SEL, CRT-SEL, DCAP, Equity goals, Dept goals, SIPs, data from SPED Exploratory Committee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061964" y="3212976"/>
            <a:ext cx="2304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De-constructed multiple plans &amp; frameworks to find alignment</a:t>
            </a:r>
            <a:endParaRPr lang="en" b="1" dirty="0"/>
          </a:p>
        </p:txBody>
      </p:sp>
      <p:sp>
        <p:nvSpPr>
          <p:cNvPr id="65" name="Rectangle 64"/>
          <p:cNvSpPr/>
          <p:nvPr/>
        </p:nvSpPr>
        <p:spPr>
          <a:xfrm>
            <a:off x="4366220" y="3212976"/>
            <a:ext cx="2808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ts val="1000"/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Explored evidence-based practices including UDL (Universal Design for Learning) and MTSS (Multi-Tier System of Supports)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886500" y="3212976"/>
            <a:ext cx="280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195" lvl="1">
              <a:spcBef>
                <a:spcPts val="0"/>
              </a:spcBef>
              <a:buClr>
                <a:srgbClr val="233A44"/>
              </a:buClr>
              <a:buSzPts val="1200"/>
            </a:pPr>
            <a:r>
              <a:rPr lang="en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Collaborated in new ways: </a:t>
            </a:r>
            <a:r>
              <a:rPr lang="en-US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4-day Cross Disciplinary Leadership Institute; K-5 PD; Inclusive Practices Academies; SLT Retreat; 2-day MTSS Institute</a:t>
            </a:r>
            <a:endParaRPr lang="en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1" y="893"/>
            <a:ext cx="12188825" cy="822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accent4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16933"/>
            <a:ext cx="11427635" cy="792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Priority 2: ACTIONS 2.3 &amp; 2.4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934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2782044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5230316" y="2492896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6238428" y="1052736"/>
            <a:ext cx="5833872" cy="1371600"/>
          </a:xfrm>
          <a:prstGeom prst="wedgeRectCallout">
            <a:avLst>
              <a:gd name="adj1" fmla="val -5664"/>
              <a:gd name="adj2" fmla="val 8981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n w="0">
                  <a:noFill/>
                </a:ln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Progress on </a:t>
            </a:r>
            <a:r>
              <a:rPr lang="en-US" sz="3200" b="1" dirty="0">
                <a:ln w="0">
                  <a:noFill/>
                </a:ln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2.4</a:t>
            </a:r>
            <a:r>
              <a:rPr lang="en-US" sz="2800" b="1" dirty="0">
                <a:ln w="0">
                  <a:noFill/>
                </a:ln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" sz="2800" b="1" i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Develop a framework for integrative teaching and learning</a:t>
            </a:r>
            <a:endParaRPr lang="en-US" sz="2800" b="1" i="1" dirty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794291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10414892" y="2462238"/>
            <a:ext cx="820401" cy="8227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9478788" y="3212976"/>
            <a:ext cx="2736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133"/>
              </a:spcBef>
            </a:pPr>
            <a:r>
              <a:rPr lang="en" b="1" dirty="0">
                <a:solidFill>
                  <a:srgbClr val="000000"/>
                </a:solidFill>
                <a:ea typeface="Georgia"/>
                <a:cs typeface="Georgia"/>
                <a:sym typeface="Georgia"/>
              </a:rPr>
              <a:t>Focused on students’ individual differences &amp; finding framework that provides each student with access to supports &amp; resources they need  </a:t>
            </a:r>
            <a:endParaRPr lang="en" sz="2800" b="1" dirty="0">
              <a:solidFill>
                <a:srgbClr val="000000"/>
              </a:solidFill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0657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A3637"/>
      </a:accent1>
      <a:accent2>
        <a:srgbClr val="EEDEDF"/>
      </a:accent2>
      <a:accent3>
        <a:srgbClr val="D2A700"/>
      </a:accent3>
      <a:accent4>
        <a:srgbClr val="8064A2"/>
      </a:accent4>
      <a:accent5>
        <a:srgbClr val="6699CC"/>
      </a:accent5>
      <a:accent6>
        <a:srgbClr val="FFD47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187C0"/>
    </a:accent1>
    <a:accent2>
      <a:srgbClr val="57687B"/>
    </a:accent2>
    <a:accent3>
      <a:srgbClr val="359CDB"/>
    </a:accent3>
    <a:accent4>
      <a:srgbClr val="F4AB17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12295</TotalTime>
  <Words>2190</Words>
  <Application>Microsoft Macintosh PowerPoint</Application>
  <PresentationFormat>Custom</PresentationFormat>
  <Paragraphs>234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Impact</vt:lpstr>
      <vt:lpstr>Open Sans</vt:lpstr>
      <vt:lpstr>Wingdings</vt:lpstr>
      <vt:lpstr>Zapf Dingbats</vt:lpstr>
      <vt:lpstr>Office Theme</vt:lpstr>
      <vt:lpstr>PORTRAIT OF A NEEDHAM GRADUATE</vt:lpstr>
      <vt:lpstr>  PORTRAIT Roadmap           FY20-FY25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 on FY20 District Action 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Diane Simmons</cp:lastModifiedBy>
  <cp:revision>864</cp:revision>
  <cp:lastPrinted>2020-05-15T17:04:58Z</cp:lastPrinted>
  <dcterms:created xsi:type="dcterms:W3CDTF">2013-09-12T13:05:01Z</dcterms:created>
  <dcterms:modified xsi:type="dcterms:W3CDTF">2020-05-15T17:05:07Z</dcterms:modified>
</cp:coreProperties>
</file>